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5"/>
  </p:notesMasterIdLst>
  <p:handoutMasterIdLst>
    <p:handoutMasterId r:id="rId26"/>
  </p:handoutMasterIdLst>
  <p:sldIdLst>
    <p:sldId id="256" r:id="rId5"/>
    <p:sldId id="258" r:id="rId6"/>
    <p:sldId id="275" r:id="rId7"/>
    <p:sldId id="282" r:id="rId8"/>
    <p:sldId id="283" r:id="rId9"/>
    <p:sldId id="284" r:id="rId10"/>
    <p:sldId id="285" r:id="rId11"/>
    <p:sldId id="286" r:id="rId12"/>
    <p:sldId id="287" r:id="rId13"/>
    <p:sldId id="288" r:id="rId14"/>
    <p:sldId id="289" r:id="rId15"/>
    <p:sldId id="290" r:id="rId16"/>
    <p:sldId id="276" r:id="rId17"/>
    <p:sldId id="277" r:id="rId18"/>
    <p:sldId id="278" r:id="rId19"/>
    <p:sldId id="279" r:id="rId20"/>
    <p:sldId id="280" r:id="rId21"/>
    <p:sldId id="281" r:id="rId22"/>
    <p:sldId id="291" r:id="rId23"/>
    <p:sldId id="292" r:id="rId24"/>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3"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80657" autoAdjust="0"/>
  </p:normalViewPr>
  <p:slideViewPr>
    <p:cSldViewPr>
      <p:cViewPr varScale="1">
        <p:scale>
          <a:sx n="89" d="100"/>
          <a:sy n="89" d="100"/>
        </p:scale>
        <p:origin x="822" y="84"/>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1986"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05E03B7-B591-4A2A-B695-014C5A39F13E}" type="datetimeFigureOut">
              <a:rPr lang="en-US"/>
              <a:t>4/10/2019</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8E322BB-75AD-4A1E-9661-2724167329F0}" type="slidenum">
              <a:rPr/>
              <a:t>‹#›</a:t>
            </a:fld>
            <a:endParaRPr/>
          </a:p>
        </p:txBody>
      </p:sp>
    </p:spTree>
    <p:extLst>
      <p:ext uri="{BB962C8B-B14F-4D97-AF65-F5344CB8AC3E}">
        <p14:creationId xmlns:p14="http://schemas.microsoft.com/office/powerpoint/2010/main" val="25127057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7DFBD7B-E4FB-4AA8-9540-FD148073ACB3}" type="datetimeFigureOut">
              <a:rPr lang="en-US"/>
              <a:t>4/10/2019</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045B7DE-1198-4F2F-B574-CA8CAE341642}" type="slidenum">
              <a:rPr/>
              <a:t>‹#›</a:t>
            </a:fld>
            <a:endParaRPr/>
          </a:p>
        </p:txBody>
      </p:sp>
    </p:spTree>
    <p:extLst>
      <p:ext uri="{BB962C8B-B14F-4D97-AF65-F5344CB8AC3E}">
        <p14:creationId xmlns:p14="http://schemas.microsoft.com/office/powerpoint/2010/main" val="188231245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we are group 4, and Our project idea was to make</a:t>
            </a:r>
            <a:r>
              <a:rPr lang="en-US" baseline="0" dirty="0"/>
              <a:t> a restaurant ordering system.  Now, an ordering system is the process of the restaurant making an order to a supplier, who then delivers the order to the restaurant after some amount of time.  The exacts of this operation can vary, but generally it follows that rule.  So we have decided to make a system to assist and streamline this procedure.</a:t>
            </a:r>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1</a:t>
            </a:fld>
            <a:endParaRPr lang="en-US"/>
          </a:p>
        </p:txBody>
      </p:sp>
    </p:spTree>
    <p:extLst>
      <p:ext uri="{BB962C8B-B14F-4D97-AF65-F5344CB8AC3E}">
        <p14:creationId xmlns:p14="http://schemas.microsoft.com/office/powerpoint/2010/main" val="27509436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quote before you provided a something</a:t>
            </a:r>
            <a:r>
              <a:rPr lang="en-US" baseline="0" dirty="0"/>
              <a:t> a user deemed important in their ordering system.</a:t>
            </a:r>
          </a:p>
          <a:p>
            <a:endParaRPr lang="en-US" baseline="0" dirty="0"/>
          </a:p>
          <a:p>
            <a:r>
              <a:rPr lang="en-US" baseline="0" dirty="0"/>
              <a:t>The first one displays the desire for automation and steam lining the process of ordering food.</a:t>
            </a:r>
          </a:p>
          <a:p>
            <a:endParaRPr lang="en-US" baseline="0" dirty="0"/>
          </a:p>
          <a:p>
            <a:r>
              <a:rPr lang="en-US" baseline="0" dirty="0"/>
              <a:t>Secondly, quote illustrates how important simplicity is in a system such as this.</a:t>
            </a:r>
          </a:p>
          <a:p>
            <a:endParaRPr lang="en-US" baseline="0" dirty="0"/>
          </a:p>
          <a:p>
            <a:r>
              <a:rPr lang="en-US" baseline="0" dirty="0"/>
              <a:t>Lastly, the connection problems to the server or website and lack of confirmation can be problematic so we  decided to have a function where if connection is lost the current order will placed be at the cut off time.</a:t>
            </a:r>
            <a:endParaRPr lang="en-US" dirty="0"/>
          </a:p>
          <a:p>
            <a:endParaRPr lang="en-CA" dirty="0"/>
          </a:p>
        </p:txBody>
      </p:sp>
      <p:sp>
        <p:nvSpPr>
          <p:cNvPr id="4" name="Slide Number Placeholder 3"/>
          <p:cNvSpPr>
            <a:spLocks noGrp="1"/>
          </p:cNvSpPr>
          <p:nvPr>
            <p:ph type="sldNum" sz="quarter" idx="5"/>
          </p:nvPr>
        </p:nvSpPr>
        <p:spPr/>
        <p:txBody>
          <a:bodyPr/>
          <a:lstStyle/>
          <a:p>
            <a:fld id="{B045B7DE-1198-4F2F-B574-CA8CAE341642}" type="slidenum">
              <a:rPr lang="en-CA" smtClean="0"/>
              <a:t>10</a:t>
            </a:fld>
            <a:endParaRPr lang="en-CA"/>
          </a:p>
        </p:txBody>
      </p:sp>
    </p:spTree>
    <p:extLst>
      <p:ext uri="{BB962C8B-B14F-4D97-AF65-F5344CB8AC3E}">
        <p14:creationId xmlns:p14="http://schemas.microsoft.com/office/powerpoint/2010/main" val="31078401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a:t>
            </a:r>
            <a:r>
              <a:rPr lang="en-US" baseline="0" dirty="0"/>
              <a:t> design is with the user in mind based off the interviews providing an emphasis on simplicity, validation, and potential automation involved in the ordering process to speed things up.</a:t>
            </a:r>
          </a:p>
          <a:p>
            <a:r>
              <a:rPr lang="en-US" baseline="0" dirty="0"/>
              <a:t>Going top to bottom in a hierarchal fashion is meant to keep the user in a good flow.</a:t>
            </a:r>
          </a:p>
          <a:p>
            <a:r>
              <a:rPr lang="en-US" baseline="0" dirty="0"/>
              <a:t>Navigation is at the top with the tab system as displayed on the left. The beginning tab is the order tab so a user can order their regular items and as you go down there is an option to select what to search by and the option of list or grid view. The option in views can allow the user to scan for their target item much more effectively.</a:t>
            </a:r>
          </a:p>
          <a:p>
            <a:r>
              <a:rPr lang="en-US" baseline="0" dirty="0"/>
              <a:t>Each item has an image, a title corresponding to it such as tomato, a brief description, current stock and at the far right there is an input for quantity. We decided to include a scroll bar to be more representative of a full scale system with scale of items to presented and the fact the user can scroll down through the items.</a:t>
            </a:r>
          </a:p>
          <a:p>
            <a:r>
              <a:rPr lang="en-US" baseline="0" dirty="0"/>
              <a:t>At the bottom is a button to place the users order and upon placing the users order the user will receive a order list with confirmation to the users work email. </a:t>
            </a:r>
            <a:endParaRPr lang="en-US" dirty="0"/>
          </a:p>
          <a:p>
            <a:endParaRPr lang="en-US" dirty="0"/>
          </a:p>
          <a:p>
            <a:r>
              <a:rPr lang="en-US" dirty="0"/>
              <a:t>The</a:t>
            </a:r>
            <a:r>
              <a:rPr lang="en-US" baseline="0" dirty="0"/>
              <a:t> options tab also provides the user options to have a certain list of items in certain quantities added to every order a potential way to speed up the ordering process for themselves if they want.</a:t>
            </a:r>
            <a:endParaRPr lang="en-US" dirty="0"/>
          </a:p>
          <a:p>
            <a:endParaRPr lang="en-US" dirty="0"/>
          </a:p>
          <a:p>
            <a:r>
              <a:rPr lang="en-US" dirty="0"/>
              <a:t>Even</a:t>
            </a:r>
            <a:r>
              <a:rPr lang="en-US" baseline="0" dirty="0"/>
              <a:t> though the images were questioned in the feedback we decided to keep them to allow the user to scan for items faster, as well as provide further validation of what is being ordered if the user decides to not read the description before adding to the system.</a:t>
            </a:r>
            <a:endParaRPr lang="en-US" dirty="0"/>
          </a:p>
          <a:p>
            <a:endParaRPr lang="en-US" dirty="0"/>
          </a:p>
          <a:p>
            <a:endParaRPr lang="en-CA" dirty="0"/>
          </a:p>
        </p:txBody>
      </p:sp>
      <p:sp>
        <p:nvSpPr>
          <p:cNvPr id="4" name="Slide Number Placeholder 3"/>
          <p:cNvSpPr>
            <a:spLocks noGrp="1"/>
          </p:cNvSpPr>
          <p:nvPr>
            <p:ph type="sldNum" sz="quarter" idx="5"/>
          </p:nvPr>
        </p:nvSpPr>
        <p:spPr/>
        <p:txBody>
          <a:bodyPr/>
          <a:lstStyle/>
          <a:p>
            <a:fld id="{B045B7DE-1198-4F2F-B574-CA8CAE341642}" type="slidenum">
              <a:rPr lang="en-CA" smtClean="0"/>
              <a:t>11</a:t>
            </a:fld>
            <a:endParaRPr lang="en-CA"/>
          </a:p>
        </p:txBody>
      </p:sp>
    </p:spTree>
    <p:extLst>
      <p:ext uri="{BB962C8B-B14F-4D97-AF65-F5344CB8AC3E}">
        <p14:creationId xmlns:p14="http://schemas.microsoft.com/office/powerpoint/2010/main" val="17182440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lang="en-US" dirty="0"/>
              <a:t>The color</a:t>
            </a:r>
            <a:r>
              <a:rPr lang="en-US" baseline="0" dirty="0"/>
              <a:t> we selected is high contract to allow easier visibility even for the visually impaired. As well as the three center colors could be associated with food such as bananas, peppers or meat.</a:t>
            </a:r>
            <a:endParaRPr lang="en-US" dirty="0"/>
          </a:p>
          <a:p>
            <a:endParaRPr lang="en-CA" dirty="0"/>
          </a:p>
        </p:txBody>
      </p:sp>
      <p:sp>
        <p:nvSpPr>
          <p:cNvPr id="4" name="Slide Number Placeholder 3"/>
          <p:cNvSpPr>
            <a:spLocks noGrp="1"/>
          </p:cNvSpPr>
          <p:nvPr>
            <p:ph type="sldNum" sz="quarter" idx="5"/>
          </p:nvPr>
        </p:nvSpPr>
        <p:spPr/>
        <p:txBody>
          <a:bodyPr/>
          <a:lstStyle/>
          <a:p>
            <a:fld id="{B045B7DE-1198-4F2F-B574-CA8CAE341642}" type="slidenum">
              <a:rPr lang="en-CA" smtClean="0"/>
              <a:t>12</a:t>
            </a:fld>
            <a:endParaRPr lang="en-CA"/>
          </a:p>
        </p:txBody>
      </p:sp>
    </p:spTree>
    <p:extLst>
      <p:ext uri="{BB962C8B-B14F-4D97-AF65-F5344CB8AC3E}">
        <p14:creationId xmlns:p14="http://schemas.microsoft.com/office/powerpoint/2010/main" val="5865999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a:t>
            </a:r>
            <a:r>
              <a:rPr lang="en-US" baseline="0" dirty="0"/>
              <a:t> old home page had a giant image on the middle of the page which made it so that the login fields were at the bottom of the page. Also, the password field in the login wasn’t hiding the input text which was a security flaw, and the “Start New Order” button appeared BEFORE the user was logged in.</a:t>
            </a:r>
          </a:p>
          <a:p>
            <a:endParaRPr lang="en-US" baseline="0" dirty="0"/>
          </a:p>
          <a:p>
            <a:r>
              <a:rPr lang="en-US" baseline="0" dirty="0"/>
              <a:t>In the new version of the page, the giant image was removed, which brought the login fields up to the top of the page. The password field is hidden, and the “Start New Order” button only appears once the user logs in. </a:t>
            </a:r>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13</a:t>
            </a:fld>
            <a:endParaRPr lang="en-US"/>
          </a:p>
        </p:txBody>
      </p:sp>
    </p:spTree>
    <p:extLst>
      <p:ext uri="{BB962C8B-B14F-4D97-AF65-F5344CB8AC3E}">
        <p14:creationId xmlns:p14="http://schemas.microsoft.com/office/powerpoint/2010/main" val="22736613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old Order Options page, the user was required to enter in the exact item # of a product in order to add it the order list.</a:t>
            </a:r>
          </a:p>
          <a:p>
            <a:r>
              <a:rPr lang="en-US" dirty="0"/>
              <a:t>We found that this was relying too much on user’s memory. In the new version, the user can type in the product ID, product name, or description, and search results will appear even for partial matches of the name.</a:t>
            </a:r>
          </a:p>
          <a:p>
            <a:r>
              <a:rPr lang="en-US" dirty="0"/>
              <a:t>Additionally, in the new version there is now a list on the side of the screen that shows a complete list of which products will be added automatically to every created order.</a:t>
            </a:r>
          </a:p>
        </p:txBody>
      </p:sp>
      <p:sp>
        <p:nvSpPr>
          <p:cNvPr id="4" name="Slide Number Placeholder 3"/>
          <p:cNvSpPr>
            <a:spLocks noGrp="1"/>
          </p:cNvSpPr>
          <p:nvPr>
            <p:ph type="sldNum" sz="quarter" idx="10"/>
          </p:nvPr>
        </p:nvSpPr>
        <p:spPr/>
        <p:txBody>
          <a:bodyPr/>
          <a:lstStyle/>
          <a:p>
            <a:fld id="{B045B7DE-1198-4F2F-B574-CA8CAE341642}" type="slidenum">
              <a:rPr lang="en-US" smtClean="0"/>
              <a:t>14</a:t>
            </a:fld>
            <a:endParaRPr lang="en-US"/>
          </a:p>
        </p:txBody>
      </p:sp>
    </p:spTree>
    <p:extLst>
      <p:ext uri="{BB962C8B-B14F-4D97-AF65-F5344CB8AC3E}">
        <p14:creationId xmlns:p14="http://schemas.microsoft.com/office/powerpoint/2010/main" val="36943784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previous prototype, the ordering process was split into two pages: Regular and Special. The Regular order page was designed for making a product order that would be ordered regularly by a business.</a:t>
            </a:r>
          </a:p>
          <a:p>
            <a:endParaRPr lang="en-US" dirty="0"/>
          </a:p>
          <a:p>
            <a:r>
              <a:rPr lang="en-US" dirty="0"/>
              <a:t>The Special Order page was made to search for an item that wasn’t in the regular product list and would have to be brought in with a custom order.</a:t>
            </a:r>
          </a:p>
          <a:p>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15</a:t>
            </a:fld>
            <a:endParaRPr lang="en-US"/>
          </a:p>
        </p:txBody>
      </p:sp>
    </p:spTree>
    <p:extLst>
      <p:ext uri="{BB962C8B-B14F-4D97-AF65-F5344CB8AC3E}">
        <p14:creationId xmlns:p14="http://schemas.microsoft.com/office/powerpoint/2010/main" val="35308492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lang="en-US" dirty="0"/>
              <a:t>In the new version of the system, the “Regular” and “Special” order pages are combined into one “Create Order” page, so that the user doesn’t have to switch back and forth between pages.</a:t>
            </a:r>
          </a:p>
          <a:p>
            <a:pPr marL="0" marR="0" lvl="0" indent="0" algn="l" defTabSz="1218987" rtl="0" eaLnBrk="1" fontAlgn="auto" latinLnBrk="0" hangingPunct="1">
              <a:lnSpc>
                <a:spcPct val="100000"/>
              </a:lnSpc>
              <a:spcBef>
                <a:spcPts val="0"/>
              </a:spcBef>
              <a:spcAft>
                <a:spcPts val="0"/>
              </a:spcAft>
              <a:buClrTx/>
              <a:buSzTx/>
              <a:buFontTx/>
              <a:buNone/>
              <a:tabLst/>
              <a:defRPr/>
            </a:pPr>
            <a:endParaRPr lang="en-US" dirty="0"/>
          </a:p>
          <a:p>
            <a:pPr marL="0" marR="0" lvl="0" indent="0" algn="l" defTabSz="1218987" rtl="0" eaLnBrk="1" fontAlgn="auto" latinLnBrk="0" hangingPunct="1">
              <a:lnSpc>
                <a:spcPct val="100000"/>
              </a:lnSpc>
              <a:spcBef>
                <a:spcPts val="0"/>
              </a:spcBef>
              <a:spcAft>
                <a:spcPts val="0"/>
              </a:spcAft>
              <a:buClrTx/>
              <a:buSzTx/>
              <a:buFontTx/>
              <a:buNone/>
              <a:tabLst/>
              <a:defRPr/>
            </a:pPr>
            <a:r>
              <a:rPr lang="en-US" dirty="0"/>
              <a:t>The pricing information is displayed for each product in the list view and also in the search box, and products are ordered by product ID in the List View.</a:t>
            </a:r>
          </a:p>
          <a:p>
            <a:pPr marL="0" marR="0" lvl="0" indent="0" algn="l" defTabSz="1218987" rtl="0" eaLnBrk="1" fontAlgn="auto" latinLnBrk="0" hangingPunct="1">
              <a:lnSpc>
                <a:spcPct val="100000"/>
              </a:lnSpc>
              <a:spcBef>
                <a:spcPts val="0"/>
              </a:spcBef>
              <a:spcAft>
                <a:spcPts val="0"/>
              </a:spcAft>
              <a:buClrTx/>
              <a:buSzTx/>
              <a:buFontTx/>
              <a:buNone/>
              <a:tabLst/>
              <a:defRPr/>
            </a:pPr>
            <a:endParaRPr lang="en-US" dirty="0"/>
          </a:p>
          <a:p>
            <a:pPr marL="0" marR="0" lvl="0" indent="0" algn="l" defTabSz="1218987" rtl="0" eaLnBrk="1" fontAlgn="auto" latinLnBrk="0" hangingPunct="1">
              <a:lnSpc>
                <a:spcPct val="100000"/>
              </a:lnSpc>
              <a:spcBef>
                <a:spcPts val="0"/>
              </a:spcBef>
              <a:spcAft>
                <a:spcPts val="0"/>
              </a:spcAft>
              <a:buClrTx/>
              <a:buSzTx/>
              <a:buFontTx/>
              <a:buNone/>
              <a:tabLst/>
              <a:defRPr/>
            </a:pPr>
            <a:r>
              <a:rPr lang="en-US" dirty="0"/>
              <a:t>The new version also has searching by keyword, which means that you don’t have to specifically choose which criteria to search to by. There is also a confirmation before the order is sent, so it’s not sent accidentally. </a:t>
            </a:r>
          </a:p>
          <a:p>
            <a:endParaRPr lang="en-CA" dirty="0"/>
          </a:p>
        </p:txBody>
      </p:sp>
      <p:sp>
        <p:nvSpPr>
          <p:cNvPr id="4" name="Slide Number Placeholder 3"/>
          <p:cNvSpPr>
            <a:spLocks noGrp="1"/>
          </p:cNvSpPr>
          <p:nvPr>
            <p:ph type="sldNum" sz="quarter" idx="5"/>
          </p:nvPr>
        </p:nvSpPr>
        <p:spPr/>
        <p:txBody>
          <a:bodyPr/>
          <a:lstStyle/>
          <a:p>
            <a:fld id="{B045B7DE-1198-4F2F-B574-CA8CAE341642}" type="slidenum">
              <a:rPr lang="en-CA" smtClean="0"/>
              <a:t>16</a:t>
            </a:fld>
            <a:endParaRPr lang="en-CA"/>
          </a:p>
        </p:txBody>
      </p:sp>
    </p:spTree>
    <p:extLst>
      <p:ext uri="{BB962C8B-B14F-4D97-AF65-F5344CB8AC3E}">
        <p14:creationId xmlns:p14="http://schemas.microsoft.com/office/powerpoint/2010/main" val="3930576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“Order History” page, the current status of a single order in the list was updated from the previous version to show “Pending” instead of “Shipping” to more accurately reflect the state of the order.</a:t>
            </a:r>
          </a:p>
        </p:txBody>
      </p:sp>
      <p:sp>
        <p:nvSpPr>
          <p:cNvPr id="4" name="Slide Number Placeholder 3"/>
          <p:cNvSpPr>
            <a:spLocks noGrp="1"/>
          </p:cNvSpPr>
          <p:nvPr>
            <p:ph type="sldNum" sz="quarter" idx="10"/>
          </p:nvPr>
        </p:nvSpPr>
        <p:spPr/>
        <p:txBody>
          <a:bodyPr/>
          <a:lstStyle/>
          <a:p>
            <a:fld id="{B045B7DE-1198-4F2F-B574-CA8CAE341642}" type="slidenum">
              <a:rPr lang="en-US" smtClean="0"/>
              <a:t>17</a:t>
            </a:fld>
            <a:endParaRPr lang="en-US"/>
          </a:p>
        </p:txBody>
      </p:sp>
    </p:spTree>
    <p:extLst>
      <p:ext uri="{BB962C8B-B14F-4D97-AF65-F5344CB8AC3E}">
        <p14:creationId xmlns:p14="http://schemas.microsoft.com/office/powerpoint/2010/main" val="5874021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objective of the system.  Simply put, it’s to let people order inventory items through the use of a computer with an online connection.</a:t>
            </a:r>
          </a:p>
          <a:p>
            <a:r>
              <a:rPr lang="en-US" dirty="0"/>
              <a:t>And with this objective, we now have to ask ourselves “how do we complete our objective?”(show second point). </a:t>
            </a:r>
          </a:p>
        </p:txBody>
      </p:sp>
      <p:sp>
        <p:nvSpPr>
          <p:cNvPr id="4" name="Slide Number Placeholder 3"/>
          <p:cNvSpPr>
            <a:spLocks noGrp="1"/>
          </p:cNvSpPr>
          <p:nvPr>
            <p:ph type="sldNum" sz="quarter" idx="10"/>
          </p:nvPr>
        </p:nvSpPr>
        <p:spPr/>
        <p:txBody>
          <a:bodyPr/>
          <a:lstStyle/>
          <a:p>
            <a:fld id="{B045B7DE-1198-4F2F-B574-CA8CAE341642}" type="slidenum">
              <a:rPr lang="en-US" smtClean="0"/>
              <a:t>2</a:t>
            </a:fld>
            <a:endParaRPr lang="en-US"/>
          </a:p>
        </p:txBody>
      </p:sp>
    </p:spTree>
    <p:extLst>
      <p:ext uri="{BB962C8B-B14F-4D97-AF65-F5344CB8AC3E}">
        <p14:creationId xmlns:p14="http://schemas.microsoft.com/office/powerpoint/2010/main" val="26469749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accomplished by the use of a website that is connected to the supplier.  The user can use various forms on this website to add and remove items in an order and have that order be automatically sent to the supplier.  The website is also capable of assisting the user to complete this objective in other ways, and now to talk about the</a:t>
            </a:r>
            <a:r>
              <a:rPr lang="en-US" baseline="0" dirty="0"/>
              <a:t> problems and primary tasks of the system:</a:t>
            </a:r>
            <a:r>
              <a:rPr lang="en-US" dirty="0"/>
              <a:t> Nguyen.</a:t>
            </a:r>
          </a:p>
          <a:p>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3</a:t>
            </a:fld>
            <a:endParaRPr lang="en-US"/>
          </a:p>
        </p:txBody>
      </p:sp>
    </p:spTree>
    <p:extLst>
      <p:ext uri="{BB962C8B-B14F-4D97-AF65-F5344CB8AC3E}">
        <p14:creationId xmlns:p14="http://schemas.microsoft.com/office/powerpoint/2010/main" val="10514594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Nguyen</a:t>
            </a:r>
          </a:p>
          <a:p>
            <a:r>
              <a:rPr lang="en-US" dirty="0"/>
              <a:t>Note: Introduce</a:t>
            </a:r>
            <a:r>
              <a:rPr lang="en-US" baseline="0" dirty="0"/>
              <a:t> the major problem and identify the primary tasks for this problem.</a:t>
            </a:r>
          </a:p>
          <a:p>
            <a:pPr marL="0" marR="0" lvl="0" indent="0" algn="l" defTabSz="1218987" rtl="0" eaLnBrk="1" fontAlgn="auto" latinLnBrk="0" hangingPunct="1">
              <a:lnSpc>
                <a:spcPct val="100000"/>
              </a:lnSpc>
              <a:spcBef>
                <a:spcPts val="0"/>
              </a:spcBef>
              <a:spcAft>
                <a:spcPts val="0"/>
              </a:spcAft>
              <a:buClrTx/>
              <a:buSzTx/>
              <a:buFontTx/>
              <a:buNone/>
              <a:tabLst/>
              <a:defRPr/>
            </a:pPr>
            <a:r>
              <a:rPr lang="en-US" baseline="0" dirty="0"/>
              <a:t>Primary Tasks include </a:t>
            </a:r>
            <a:r>
              <a:rPr lang="en-US" dirty="0"/>
              <a:t>Creating an order up, to delivery of that order (no issues), Creating an order up, to delivery of that order (with issues).</a:t>
            </a:r>
          </a:p>
          <a:p>
            <a:pPr marL="0" marR="0" lvl="0" indent="0" algn="l" defTabSz="1218987"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4</a:t>
            </a:fld>
            <a:endParaRPr lang="en-US"/>
          </a:p>
        </p:txBody>
      </p:sp>
    </p:spTree>
    <p:extLst>
      <p:ext uri="{BB962C8B-B14F-4D97-AF65-F5344CB8AC3E}">
        <p14:creationId xmlns:p14="http://schemas.microsoft.com/office/powerpoint/2010/main" val="17447094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Nguyen</a:t>
            </a:r>
          </a:p>
          <a:p>
            <a:r>
              <a:rPr lang="en-US" dirty="0"/>
              <a:t>Note:</a:t>
            </a:r>
            <a:r>
              <a:rPr lang="en-US" baseline="0" dirty="0"/>
              <a:t> Expressing the issues that group had during the prototype. Giving solutions after developing the prototype</a:t>
            </a:r>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5</a:t>
            </a:fld>
            <a:endParaRPr lang="en-US"/>
          </a:p>
        </p:txBody>
      </p:sp>
    </p:spTree>
    <p:extLst>
      <p:ext uri="{BB962C8B-B14F-4D97-AF65-F5344CB8AC3E}">
        <p14:creationId xmlns:p14="http://schemas.microsoft.com/office/powerpoint/2010/main" val="36426740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Nguyen</a:t>
            </a:r>
          </a:p>
          <a:p>
            <a:r>
              <a:rPr lang="en-US" dirty="0"/>
              <a:t>Note:</a:t>
            </a:r>
          </a:p>
          <a:p>
            <a:r>
              <a:rPr lang="en-US" dirty="0"/>
              <a:t>Prototype</a:t>
            </a:r>
            <a:r>
              <a:rPr lang="en-US" baseline="0" dirty="0"/>
              <a:t> pictures/sketches to show the issue</a:t>
            </a:r>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6</a:t>
            </a:fld>
            <a:endParaRPr lang="en-US"/>
          </a:p>
        </p:txBody>
      </p:sp>
    </p:spTree>
    <p:extLst>
      <p:ext uri="{BB962C8B-B14F-4D97-AF65-F5344CB8AC3E}">
        <p14:creationId xmlns:p14="http://schemas.microsoft.com/office/powerpoint/2010/main" val="18916774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Nguyen</a:t>
            </a:r>
          </a:p>
          <a:p>
            <a:r>
              <a:rPr lang="en-US" dirty="0"/>
              <a:t>Note:</a:t>
            </a:r>
          </a:p>
          <a:p>
            <a:r>
              <a:rPr lang="en-US" dirty="0"/>
              <a:t>Prototype</a:t>
            </a:r>
            <a:r>
              <a:rPr lang="en-US" baseline="0" dirty="0"/>
              <a:t> pictures/sketches to show the issue</a:t>
            </a:r>
            <a:endParaRPr lang="en-US" dirty="0"/>
          </a:p>
          <a:p>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7</a:t>
            </a:fld>
            <a:endParaRPr lang="en-US"/>
          </a:p>
        </p:txBody>
      </p:sp>
    </p:spTree>
    <p:extLst>
      <p:ext uri="{BB962C8B-B14F-4D97-AF65-F5344CB8AC3E}">
        <p14:creationId xmlns:p14="http://schemas.microsoft.com/office/powerpoint/2010/main" val="31110080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Nguyen</a:t>
            </a:r>
          </a:p>
          <a:p>
            <a:r>
              <a:rPr lang="en-US" dirty="0"/>
              <a:t>Note:</a:t>
            </a:r>
          </a:p>
          <a:p>
            <a:r>
              <a:rPr lang="en-US" dirty="0"/>
              <a:t>Prototype</a:t>
            </a:r>
            <a:r>
              <a:rPr lang="en-US" baseline="0" dirty="0"/>
              <a:t> pictures/sketches to show the issue</a:t>
            </a:r>
            <a:endParaRPr lang="en-US" dirty="0"/>
          </a:p>
          <a:p>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8</a:t>
            </a:fld>
            <a:endParaRPr lang="en-US"/>
          </a:p>
        </p:txBody>
      </p:sp>
    </p:spTree>
    <p:extLst>
      <p:ext uri="{BB962C8B-B14F-4D97-AF65-F5344CB8AC3E}">
        <p14:creationId xmlns:p14="http://schemas.microsoft.com/office/powerpoint/2010/main" val="23927803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Nguyen</a:t>
            </a:r>
          </a:p>
          <a:p>
            <a:r>
              <a:rPr lang="en-US" dirty="0"/>
              <a:t>Note:</a:t>
            </a:r>
          </a:p>
          <a:p>
            <a:r>
              <a:rPr lang="en-US" dirty="0"/>
              <a:t>Prototype</a:t>
            </a:r>
            <a:r>
              <a:rPr lang="en-US" baseline="0" dirty="0"/>
              <a:t> pictures/sketches to show the issue</a:t>
            </a:r>
            <a:endParaRPr lang="en-US" dirty="0"/>
          </a:p>
          <a:p>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9</a:t>
            </a:fld>
            <a:endParaRPr lang="en-US"/>
          </a:p>
        </p:txBody>
      </p:sp>
    </p:spTree>
    <p:extLst>
      <p:ext uri="{BB962C8B-B14F-4D97-AF65-F5344CB8AC3E}">
        <p14:creationId xmlns:p14="http://schemas.microsoft.com/office/powerpoint/2010/main" val="37582068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7" name="squares"/>
          <p:cNvGrpSpPr/>
          <p:nvPr/>
        </p:nvGrpSpPr>
        <p:grpSpPr>
          <a:xfrm>
            <a:off x="0" y="1135743"/>
            <a:ext cx="1622332" cy="799981"/>
            <a:chOff x="0" y="452558"/>
            <a:chExt cx="914400" cy="524182"/>
          </a:xfrm>
        </p:grpSpPr>
        <p:sp>
          <p:nvSpPr>
            <p:cNvPr id="8" name="Rounded Rectangle 7"/>
            <p:cNvSpPr/>
            <p:nvPr/>
          </p:nvSpPr>
          <p:spPr>
            <a:xfrm>
              <a:off x="591671" y="452558"/>
              <a:ext cx="322729" cy="52418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ounded Rectangle 8"/>
            <p:cNvSpPr/>
            <p:nvPr/>
          </p:nvSpPr>
          <p:spPr>
            <a:xfrm>
              <a:off x="215154" y="452558"/>
              <a:ext cx="322729" cy="52418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ound Same Side Corner Rectangle 9"/>
            <p:cNvSpPr/>
            <p:nvPr/>
          </p:nvSpPr>
          <p:spPr>
            <a:xfrm rot="5400000">
              <a:off x="-181408" y="633966"/>
              <a:ext cx="524182" cy="161366"/>
            </a:xfrm>
            <a:prstGeom prst="round2SameRect">
              <a:avLst>
                <a:gd name="adj1" fmla="val 2916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ctrTitle"/>
          </p:nvPr>
        </p:nvSpPr>
        <p:spPr>
          <a:xfrm>
            <a:off x="1828324" y="362396"/>
            <a:ext cx="9141619" cy="1676400"/>
          </a:xfrm>
        </p:spPr>
        <p:txBody>
          <a:bodyPr>
            <a:noAutofit/>
          </a:bodyPr>
          <a:lstStyle>
            <a:lvl1pPr>
              <a:lnSpc>
                <a:spcPct val="80000"/>
              </a:lnSpc>
              <a:defRPr sz="6000"/>
            </a:lvl1pPr>
          </a:lstStyle>
          <a:p>
            <a:r>
              <a:rPr lang="en-US"/>
              <a:t>Click to edit Master title style</a:t>
            </a:r>
            <a:endParaRPr/>
          </a:p>
        </p:txBody>
      </p:sp>
      <p:sp>
        <p:nvSpPr>
          <p:cNvPr id="3" name="Subtitle 2"/>
          <p:cNvSpPr>
            <a:spLocks noGrp="1"/>
          </p:cNvSpPr>
          <p:nvPr>
            <p:ph type="subTitle" idx="1"/>
          </p:nvPr>
        </p:nvSpPr>
        <p:spPr>
          <a:xfrm>
            <a:off x="1828324" y="2089595"/>
            <a:ext cx="9141619" cy="886344"/>
          </a:xfrm>
        </p:spPr>
        <p:txBody>
          <a:bodyPr>
            <a:normAutofit/>
          </a:bodyPr>
          <a:lstStyle>
            <a:lvl1pPr marL="0" indent="0" algn="l">
              <a:buNone/>
              <a:defRPr sz="2800">
                <a:solidFill>
                  <a:schemeClr val="accent1">
                    <a:lumMod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7209051-6E81-43E8-9099-FF6A0C3DCFE8}" type="datetime1">
              <a:rPr lang="en-US"/>
              <a:t>4/10/2019</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3887510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CEAB04-7709-4C1E-A61A-74684A0170FC}" type="datetime1">
              <a:rPr lang="en-US"/>
              <a:t>4/10/2019</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2640825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squares"/>
          <p:cNvGrpSpPr/>
          <p:nvPr/>
        </p:nvGrpSpPr>
        <p:grpSpPr>
          <a:xfrm rot="5400000">
            <a:off x="9583007" y="233864"/>
            <a:ext cx="1063300" cy="524046"/>
            <a:chOff x="0" y="452558"/>
            <a:chExt cx="914400" cy="524182"/>
          </a:xfrm>
        </p:grpSpPr>
        <p:sp>
          <p:nvSpPr>
            <p:cNvPr id="8" name="Rounded Rectangle 7"/>
            <p:cNvSpPr/>
            <p:nvPr/>
          </p:nvSpPr>
          <p:spPr>
            <a:xfrm>
              <a:off x="591671" y="452558"/>
              <a:ext cx="322729" cy="52418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ounded Rectangle 8"/>
            <p:cNvSpPr/>
            <p:nvPr/>
          </p:nvSpPr>
          <p:spPr>
            <a:xfrm>
              <a:off x="215154" y="452558"/>
              <a:ext cx="322729" cy="52418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ound Same Side Corner Rectangle 9"/>
            <p:cNvSpPr/>
            <p:nvPr/>
          </p:nvSpPr>
          <p:spPr>
            <a:xfrm rot="5400000">
              <a:off x="-181408" y="633966"/>
              <a:ext cx="524182" cy="161366"/>
            </a:xfrm>
            <a:prstGeom prst="round2SameRect">
              <a:avLst>
                <a:gd name="adj1" fmla="val 2916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nvGrpSpPr>
          <p:cNvPr id="15" name="bottom graphic"/>
          <p:cNvGrpSpPr/>
          <p:nvPr/>
        </p:nvGrpSpPr>
        <p:grpSpPr>
          <a:xfrm>
            <a:off x="0" y="5395517"/>
            <a:ext cx="12188825" cy="1462483"/>
            <a:chOff x="0" y="4046638"/>
            <a:chExt cx="9144000" cy="1096862"/>
          </a:xfrm>
        </p:grpSpPr>
        <p:sp>
          <p:nvSpPr>
            <p:cNvPr id="16" name="Freeform 15"/>
            <p:cNvSpPr/>
            <p:nvPr/>
          </p:nvSpPr>
          <p:spPr bwMode="ltGray">
            <a:xfrm rot="5400000">
              <a:off x="4119794" y="119293"/>
              <a:ext cx="904412" cy="9144000"/>
            </a:xfrm>
            <a:custGeom>
              <a:avLst/>
              <a:gdLst/>
              <a:ahLst/>
              <a:cxnLst/>
              <a:rect l="l" t="t" r="r" b="b"/>
              <a:pathLst>
                <a:path w="904412" h="9144000">
                  <a:moveTo>
                    <a:pt x="0" y="0"/>
                  </a:moveTo>
                  <a:lnTo>
                    <a:pt x="904412" y="0"/>
                  </a:lnTo>
                  <a:lnTo>
                    <a:pt x="904412" y="9144000"/>
                  </a:lnTo>
                  <a:lnTo>
                    <a:pt x="391235" y="9144000"/>
                  </a:lnTo>
                  <a:cubicBezTo>
                    <a:pt x="445385" y="6730684"/>
                    <a:pt x="250230" y="1995757"/>
                    <a:pt x="0" y="0"/>
                  </a:cubicBez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7" name="Rectangle 72"/>
            <p:cNvSpPr/>
            <p:nvPr/>
          </p:nvSpPr>
          <p:spPr bwMode="ltGray">
            <a:xfrm rot="5400000">
              <a:off x="4023569" y="23069"/>
              <a:ext cx="1096862" cy="9144000"/>
            </a:xfrm>
            <a:custGeom>
              <a:avLst/>
              <a:gdLst/>
              <a:ahLst/>
              <a:cxnLst/>
              <a:rect l="l" t="t" r="r" b="b"/>
              <a:pathLst>
                <a:path w="1096862" h="914400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Vertical Title 1"/>
          <p:cNvSpPr>
            <a:spLocks noGrp="1"/>
          </p:cNvSpPr>
          <p:nvPr>
            <p:ph type="title" orient="vert"/>
          </p:nvPr>
        </p:nvSpPr>
        <p:spPr>
          <a:xfrm>
            <a:off x="9751060" y="1150514"/>
            <a:ext cx="1828324" cy="5021685"/>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8882" y="1150514"/>
            <a:ext cx="8227457" cy="5021685"/>
          </a:xfrm>
        </p:spPr>
        <p:txBody>
          <a:bodyPr vert="eaVert"/>
          <a:lstStyle>
            <a:lvl5pPr>
              <a:defRPr/>
            </a:lvl5pPr>
            <a:lvl6pPr>
              <a:defRPr/>
            </a:lvl6pPr>
            <a:lvl7pPr>
              <a:defRPr/>
            </a:lvl7pPr>
            <a:lvl8pPr>
              <a:defRPr baseline="0"/>
            </a:lvl8pPr>
            <a:lvl9pPr>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C79BD0D-E0B1-4CED-AC65-708AC79EB9CD}" type="datetime1">
              <a:rPr lang="en-US"/>
              <a:t>4/10/2019</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81644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CC3EA6D-DF0B-4D4B-B359-5F1D1D0E30A4}" type="datetime1">
              <a:rPr lang="en-US"/>
              <a:t>4/10/2019</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3435150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squares"/>
          <p:cNvGrpSpPr/>
          <p:nvPr/>
        </p:nvGrpSpPr>
        <p:grpSpPr>
          <a:xfrm>
            <a:off x="0" y="3124415"/>
            <a:ext cx="1622332" cy="805061"/>
            <a:chOff x="0" y="2343311"/>
            <a:chExt cx="1217066" cy="603796"/>
          </a:xfrm>
        </p:grpSpPr>
        <p:sp>
          <p:nvSpPr>
            <p:cNvPr id="8" name="Rounded Rectangle 7"/>
            <p:cNvSpPr/>
            <p:nvPr/>
          </p:nvSpPr>
          <p:spPr>
            <a:xfrm>
              <a:off x="787514" y="2347123"/>
              <a:ext cx="429552" cy="599984"/>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ounded Rectangle 8"/>
            <p:cNvSpPr/>
            <p:nvPr/>
          </p:nvSpPr>
          <p:spPr>
            <a:xfrm>
              <a:off x="286370" y="2347123"/>
              <a:ext cx="429552" cy="599984"/>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ound Same Side Corner Rectangle 9"/>
            <p:cNvSpPr/>
            <p:nvPr/>
          </p:nvSpPr>
          <p:spPr>
            <a:xfrm rot="5400000">
              <a:off x="-192604" y="2535915"/>
              <a:ext cx="599986" cy="214778"/>
            </a:xfrm>
            <a:prstGeom prst="round2SameRect">
              <a:avLst>
                <a:gd name="adj1" fmla="val 2916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nvGrpSpPr>
          <p:cNvPr id="19" name="bottom graphic"/>
          <p:cNvGrpSpPr/>
          <p:nvPr/>
        </p:nvGrpSpPr>
        <p:grpSpPr>
          <a:xfrm>
            <a:off x="0" y="5409216"/>
            <a:ext cx="12188825" cy="1462483"/>
            <a:chOff x="0" y="4056912"/>
            <a:chExt cx="9144000" cy="1096862"/>
          </a:xfrm>
        </p:grpSpPr>
        <p:sp>
          <p:nvSpPr>
            <p:cNvPr id="20" name="Freeform 19"/>
            <p:cNvSpPr/>
            <p:nvPr/>
          </p:nvSpPr>
          <p:spPr bwMode="ltGray">
            <a:xfrm rot="5400000">
              <a:off x="4119794" y="119293"/>
              <a:ext cx="904412" cy="9144000"/>
            </a:xfrm>
            <a:custGeom>
              <a:avLst/>
              <a:gdLst/>
              <a:ahLst/>
              <a:cxnLst/>
              <a:rect l="l" t="t" r="r" b="b"/>
              <a:pathLst>
                <a:path w="904412" h="9144000">
                  <a:moveTo>
                    <a:pt x="0" y="0"/>
                  </a:moveTo>
                  <a:lnTo>
                    <a:pt x="904412" y="0"/>
                  </a:lnTo>
                  <a:lnTo>
                    <a:pt x="904412" y="9144000"/>
                  </a:lnTo>
                  <a:lnTo>
                    <a:pt x="391235" y="9144000"/>
                  </a:lnTo>
                  <a:cubicBezTo>
                    <a:pt x="445385" y="6730684"/>
                    <a:pt x="250230" y="1995757"/>
                    <a:pt x="0" y="0"/>
                  </a:cubicBez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1" name="Rectangle 72"/>
            <p:cNvSpPr/>
            <p:nvPr/>
          </p:nvSpPr>
          <p:spPr bwMode="ltGray">
            <a:xfrm rot="5400000">
              <a:off x="4023569" y="33343"/>
              <a:ext cx="1096862" cy="9144000"/>
            </a:xfrm>
            <a:custGeom>
              <a:avLst/>
              <a:gdLst/>
              <a:ahLst/>
              <a:cxnLst/>
              <a:rect l="l" t="t" r="r" b="b"/>
              <a:pathLst>
                <a:path w="1096862" h="914400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Title 1"/>
          <p:cNvSpPr>
            <a:spLocks noGrp="1"/>
          </p:cNvSpPr>
          <p:nvPr>
            <p:ph type="title"/>
          </p:nvPr>
        </p:nvSpPr>
        <p:spPr>
          <a:xfrm>
            <a:off x="1828324" y="1932518"/>
            <a:ext cx="9141619" cy="2105367"/>
          </a:xfrm>
        </p:spPr>
        <p:txBody>
          <a:bodyPr anchor="b">
            <a:normAutofit/>
          </a:bodyPr>
          <a:lstStyle>
            <a:lvl1pPr algn="l">
              <a:defRPr sz="6000" b="0" cap="none" baseline="0"/>
            </a:lvl1pPr>
          </a:lstStyle>
          <a:p>
            <a:r>
              <a:rPr lang="en-US"/>
              <a:t>Click to edit Master title style</a:t>
            </a:r>
            <a:endParaRPr/>
          </a:p>
        </p:txBody>
      </p:sp>
      <p:sp>
        <p:nvSpPr>
          <p:cNvPr id="3" name="Text Placeholder 2"/>
          <p:cNvSpPr>
            <a:spLocks noGrp="1"/>
          </p:cNvSpPr>
          <p:nvPr>
            <p:ph type="body" idx="1"/>
          </p:nvPr>
        </p:nvSpPr>
        <p:spPr>
          <a:xfrm>
            <a:off x="1828324" y="4084264"/>
            <a:ext cx="9141619" cy="933297"/>
          </a:xfrm>
        </p:spPr>
        <p:txBody>
          <a:bodyPr anchor="t">
            <a:normAutofit/>
          </a:bodyPr>
          <a:lstStyle>
            <a:lvl1pPr marL="0" indent="0">
              <a:buNone/>
              <a:defRPr sz="2800">
                <a:solidFill>
                  <a:schemeClr val="accent1">
                    <a:lumMod val="75000"/>
                  </a:schemeClr>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977EDB99-15BC-4479-BAC5-1E502E66917A}" type="datetime1">
              <a:rPr lang="en-US"/>
              <a:t>4/10/2019</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1435693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41412" y="152400"/>
            <a:ext cx="9751060" cy="1295400"/>
          </a:xfrm>
        </p:spPr>
        <p:txBody>
          <a:bodyPr/>
          <a:lstStyle/>
          <a:p>
            <a:r>
              <a:rPr lang="en-US"/>
              <a:t>Click to edit Master title style</a:t>
            </a:r>
            <a:endParaRPr/>
          </a:p>
        </p:txBody>
      </p:sp>
      <p:sp>
        <p:nvSpPr>
          <p:cNvPr id="3" name="Content Placeholder 2"/>
          <p:cNvSpPr>
            <a:spLocks noGrp="1"/>
          </p:cNvSpPr>
          <p:nvPr>
            <p:ph sz="half" idx="1"/>
          </p:nvPr>
        </p:nvSpPr>
        <p:spPr>
          <a:xfrm>
            <a:off x="1141412" y="1600200"/>
            <a:ext cx="4875530" cy="4572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094412" y="1600200"/>
            <a:ext cx="4875530" cy="4572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4067C2A3-CD19-48AB-9F64-ECCF75182EDD}" type="datetime1">
              <a:rPr lang="en-US"/>
              <a:t>4/10/2019</a:t>
            </a:fld>
            <a:endParaRPr/>
          </a:p>
        </p:txBody>
      </p:sp>
      <p:sp>
        <p:nvSpPr>
          <p:cNvPr id="7" name="Slide Number Placeholder 6"/>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1297796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2" y="152400"/>
            <a:ext cx="9751060" cy="1295400"/>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141412" y="1524000"/>
            <a:ext cx="4875530" cy="816429"/>
          </a:xfrm>
        </p:spPr>
        <p:txBody>
          <a:bodyPr anchor="ctr">
            <a:normAutofit/>
          </a:bodyPr>
          <a:lstStyle>
            <a:lvl1pPr marL="0" indent="0">
              <a:buNone/>
              <a:defRPr sz="2800" b="0">
                <a:solidFill>
                  <a:schemeClr val="accent1">
                    <a:lumMod val="75000"/>
                  </a:schemeClr>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Edit Master text styles</a:t>
            </a:r>
          </a:p>
        </p:txBody>
      </p:sp>
      <p:sp>
        <p:nvSpPr>
          <p:cNvPr id="4" name="Content Placeholder 3"/>
          <p:cNvSpPr>
            <a:spLocks noGrp="1"/>
          </p:cNvSpPr>
          <p:nvPr>
            <p:ph sz="half" idx="2"/>
          </p:nvPr>
        </p:nvSpPr>
        <p:spPr>
          <a:xfrm>
            <a:off x="1141412" y="2413000"/>
            <a:ext cx="4875530" cy="3759199"/>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094412" y="1524000"/>
            <a:ext cx="4875530" cy="816429"/>
          </a:xfrm>
        </p:spPr>
        <p:txBody>
          <a:bodyPr anchor="ctr">
            <a:normAutofit/>
          </a:bodyPr>
          <a:lstStyle>
            <a:lvl1pPr marL="0" indent="0">
              <a:buNone/>
              <a:defRPr sz="2800" b="0">
                <a:solidFill>
                  <a:schemeClr val="accent1">
                    <a:lumMod val="75000"/>
                  </a:schemeClr>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Edit Master text styles</a:t>
            </a:r>
          </a:p>
        </p:txBody>
      </p:sp>
      <p:sp>
        <p:nvSpPr>
          <p:cNvPr id="6" name="Content Placeholder 5"/>
          <p:cNvSpPr>
            <a:spLocks noGrp="1"/>
          </p:cNvSpPr>
          <p:nvPr>
            <p:ph sz="quarter" idx="4"/>
          </p:nvPr>
        </p:nvSpPr>
        <p:spPr>
          <a:xfrm>
            <a:off x="6094412" y="2413000"/>
            <a:ext cx="4875530" cy="3759199"/>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0363E8C1-7C87-4705-AB97-8CD17D208E3F}" type="datetime1">
              <a:rPr lang="en-US"/>
              <a:t>4/10/2019</a:t>
            </a:fld>
            <a:endParaRPr/>
          </a:p>
        </p:txBody>
      </p:sp>
      <p:sp>
        <p:nvSpPr>
          <p:cNvPr id="9" name="Slide Number Placeholder 8"/>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48703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E20C624E-DF92-4841-B9B9-DD11AA239B85}" type="datetime1">
              <a:rPr lang="en-US"/>
              <a:t>4/10/2019</a:t>
            </a:fld>
            <a:endParaRPr/>
          </a:p>
        </p:txBody>
      </p:sp>
      <p:sp>
        <p:nvSpPr>
          <p:cNvPr id="5" name="Slide Number Placeholder 4"/>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9690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8" name="bottom graphic"/>
          <p:cNvGrpSpPr/>
          <p:nvPr/>
        </p:nvGrpSpPr>
        <p:grpSpPr>
          <a:xfrm>
            <a:off x="0" y="5409216"/>
            <a:ext cx="12188825" cy="1462483"/>
            <a:chOff x="0" y="4056912"/>
            <a:chExt cx="9144000" cy="1096862"/>
          </a:xfrm>
        </p:grpSpPr>
        <p:sp>
          <p:nvSpPr>
            <p:cNvPr id="9" name="Freeform 8"/>
            <p:cNvSpPr/>
            <p:nvPr/>
          </p:nvSpPr>
          <p:spPr bwMode="ltGray">
            <a:xfrm rot="5400000">
              <a:off x="4119794" y="119293"/>
              <a:ext cx="904412" cy="9144000"/>
            </a:xfrm>
            <a:custGeom>
              <a:avLst/>
              <a:gdLst/>
              <a:ahLst/>
              <a:cxnLst/>
              <a:rect l="l" t="t" r="r" b="b"/>
              <a:pathLst>
                <a:path w="904412" h="9144000">
                  <a:moveTo>
                    <a:pt x="0" y="0"/>
                  </a:moveTo>
                  <a:lnTo>
                    <a:pt x="904412" y="0"/>
                  </a:lnTo>
                  <a:lnTo>
                    <a:pt x="904412" y="9144000"/>
                  </a:lnTo>
                  <a:lnTo>
                    <a:pt x="391235" y="9144000"/>
                  </a:lnTo>
                  <a:cubicBezTo>
                    <a:pt x="445385" y="6730684"/>
                    <a:pt x="250230" y="1995757"/>
                    <a:pt x="0" y="0"/>
                  </a:cubicBez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72"/>
            <p:cNvSpPr/>
            <p:nvPr/>
          </p:nvSpPr>
          <p:spPr bwMode="ltGray">
            <a:xfrm rot="5400000">
              <a:off x="4023569" y="33343"/>
              <a:ext cx="1096862" cy="9144000"/>
            </a:xfrm>
            <a:custGeom>
              <a:avLst/>
              <a:gdLst/>
              <a:ahLst/>
              <a:cxnLst/>
              <a:rect l="l" t="t" r="r" b="b"/>
              <a:pathLst>
                <a:path w="1096862" h="914400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FBDA3AE1-4360-4D5B-BDBC-656B872DD533}" type="datetime1">
              <a:rPr lang="en-US"/>
              <a:t>4/10/2019</a:t>
            </a:fld>
            <a:endParaRPr/>
          </a:p>
        </p:txBody>
      </p:sp>
      <p:sp>
        <p:nvSpPr>
          <p:cNvPr id="4" name="Slide Number Placeholder 3"/>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2225395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lvl1pPr algn="l">
              <a:defRPr sz="3600" b="0"/>
            </a:lvl1pPr>
          </a:lstStyle>
          <a:p>
            <a:r>
              <a:rPr lang="en-US"/>
              <a:t>Click to edit Master title style</a:t>
            </a:r>
            <a:endParaRPr/>
          </a:p>
        </p:txBody>
      </p:sp>
      <p:sp>
        <p:nvSpPr>
          <p:cNvPr id="3" name="Content Placeholder 2"/>
          <p:cNvSpPr>
            <a:spLocks noGrp="1"/>
          </p:cNvSpPr>
          <p:nvPr>
            <p:ph idx="1"/>
          </p:nvPr>
        </p:nvSpPr>
        <p:spPr>
          <a:xfrm>
            <a:off x="4875530" y="1600200"/>
            <a:ext cx="6094413" cy="4572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1218883" y="1600202"/>
            <a:ext cx="3453500" cy="4571999"/>
          </a:xfrm>
        </p:spPr>
        <p:txBody>
          <a:bodyPr>
            <a:normAutofit/>
          </a:bodyPr>
          <a:lstStyle>
            <a:lvl1pPr marL="0" indent="0">
              <a:buNone/>
              <a:defRPr sz="2800">
                <a:solidFill>
                  <a:schemeClr val="accent1">
                    <a:lumMod val="75000"/>
                  </a:schemeClr>
                </a:solidFill>
              </a:defRPr>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20990708-46A4-4851-883E-8DFB8939107E}" type="datetime1">
              <a:rPr lang="en-US"/>
              <a:t>4/10/2019</a:t>
            </a:fld>
            <a:endParaRPr/>
          </a:p>
        </p:txBody>
      </p:sp>
      <p:sp>
        <p:nvSpPr>
          <p:cNvPr id="7" name="Slide Number Placeholder 6"/>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3483960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lvl1pPr algn="l">
              <a:defRPr sz="36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218887" y="1600200"/>
            <a:ext cx="6703850" cy="3657600"/>
          </a:xfrm>
          <a:prstGeom prst="roundRect">
            <a:avLst>
              <a:gd name="adj" fmla="val 3098"/>
            </a:avLst>
          </a:prstGeom>
        </p:spPr>
        <p:txBody>
          <a:bodyPr>
            <a:normAutofit/>
          </a:bodyPr>
          <a:lstStyle>
            <a:lvl1pPr marL="0" indent="0">
              <a:buNone/>
              <a:defRPr sz="27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4" name="Text Placeholder 3"/>
          <p:cNvSpPr>
            <a:spLocks noGrp="1"/>
          </p:cNvSpPr>
          <p:nvPr>
            <p:ph type="body" sz="half" idx="2"/>
          </p:nvPr>
        </p:nvSpPr>
        <p:spPr>
          <a:xfrm>
            <a:off x="8125883" y="1600200"/>
            <a:ext cx="2844059" cy="3759200"/>
          </a:xfrm>
        </p:spPr>
        <p:txBody>
          <a:bodyPr anchor="b">
            <a:normAutofit/>
          </a:bodyPr>
          <a:lstStyle>
            <a:lvl1pPr marL="0" indent="0">
              <a:buNone/>
              <a:defRPr sz="2800">
                <a:solidFill>
                  <a:schemeClr val="accent1">
                    <a:lumMod val="75000"/>
                  </a:schemeClr>
                </a:solidFill>
              </a:defRPr>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AE88EFFC-86AE-4294-A319-CAFC2651994B}" type="datetime1">
              <a:rPr lang="en-US"/>
              <a:t>4/10/2019</a:t>
            </a:fld>
            <a:endParaRPr/>
          </a:p>
        </p:txBody>
      </p:sp>
      <p:sp>
        <p:nvSpPr>
          <p:cNvPr id="7" name="Slide Number Placeholder 6"/>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1442985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1" name="bottom graphic"/>
          <p:cNvGrpSpPr/>
          <p:nvPr/>
        </p:nvGrpSpPr>
        <p:grpSpPr>
          <a:xfrm>
            <a:off x="0" y="5409216"/>
            <a:ext cx="12188825" cy="1462483"/>
            <a:chOff x="0" y="4056912"/>
            <a:chExt cx="9144000" cy="1096862"/>
          </a:xfrm>
        </p:grpSpPr>
        <p:sp>
          <p:nvSpPr>
            <p:cNvPr id="21" name="Freeform 20"/>
            <p:cNvSpPr/>
            <p:nvPr/>
          </p:nvSpPr>
          <p:spPr bwMode="ltGray">
            <a:xfrm rot="5400000">
              <a:off x="4119794" y="119293"/>
              <a:ext cx="904412" cy="9144000"/>
            </a:xfrm>
            <a:custGeom>
              <a:avLst/>
              <a:gdLst/>
              <a:ahLst/>
              <a:cxnLst/>
              <a:rect l="l" t="t" r="r" b="b"/>
              <a:pathLst>
                <a:path w="904412" h="9144000">
                  <a:moveTo>
                    <a:pt x="0" y="0"/>
                  </a:moveTo>
                  <a:lnTo>
                    <a:pt x="904412" y="0"/>
                  </a:lnTo>
                  <a:lnTo>
                    <a:pt x="904412" y="9144000"/>
                  </a:lnTo>
                  <a:lnTo>
                    <a:pt x="391235" y="9144000"/>
                  </a:lnTo>
                  <a:cubicBezTo>
                    <a:pt x="445385" y="6730684"/>
                    <a:pt x="250230" y="1995757"/>
                    <a:pt x="0" y="0"/>
                  </a:cubicBez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8" name="Rectangle 72"/>
            <p:cNvSpPr/>
            <p:nvPr/>
          </p:nvSpPr>
          <p:spPr bwMode="ltGray">
            <a:xfrm rot="5400000">
              <a:off x="4023569" y="33343"/>
              <a:ext cx="1096862" cy="9144000"/>
            </a:xfrm>
            <a:custGeom>
              <a:avLst/>
              <a:gdLst/>
              <a:ahLst/>
              <a:cxnLst/>
              <a:rect l="l" t="t" r="r" b="b"/>
              <a:pathLst>
                <a:path w="1096862" h="914400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grpSp>
        <p:nvGrpSpPr>
          <p:cNvPr id="7" name="squares"/>
          <p:cNvGrpSpPr/>
          <p:nvPr/>
        </p:nvGrpSpPr>
        <p:grpSpPr>
          <a:xfrm>
            <a:off x="1" y="800551"/>
            <a:ext cx="1063023" cy="524183"/>
            <a:chOff x="0" y="452558"/>
            <a:chExt cx="914400" cy="524182"/>
          </a:xfrm>
        </p:grpSpPr>
        <p:sp>
          <p:nvSpPr>
            <p:cNvPr id="8" name="Rounded Rectangle 7"/>
            <p:cNvSpPr/>
            <p:nvPr/>
          </p:nvSpPr>
          <p:spPr>
            <a:xfrm>
              <a:off x="591671" y="452558"/>
              <a:ext cx="322729" cy="52418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ounded Rectangle 8"/>
            <p:cNvSpPr/>
            <p:nvPr/>
          </p:nvSpPr>
          <p:spPr>
            <a:xfrm>
              <a:off x="215154" y="452558"/>
              <a:ext cx="322729" cy="52418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ound Same Side Corner Rectangle 9"/>
            <p:cNvSpPr/>
            <p:nvPr/>
          </p:nvSpPr>
          <p:spPr>
            <a:xfrm rot="5400000">
              <a:off x="-181408" y="633966"/>
              <a:ext cx="524182" cy="161366"/>
            </a:xfrm>
            <a:prstGeom prst="round2SameRect">
              <a:avLst>
                <a:gd name="adj1" fmla="val 2916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1218883" y="152400"/>
            <a:ext cx="9751060" cy="1295400"/>
          </a:xfrm>
          <a:prstGeom prst="rect">
            <a:avLst/>
          </a:prstGeom>
        </p:spPr>
        <p:txBody>
          <a:bodyPr vert="horz" lIns="121899" tIns="60949" rIns="121899" bIns="60949" rtlCol="0" anchor="b">
            <a:normAutofit/>
          </a:bodyPr>
          <a:lstStyle/>
          <a:p>
            <a:r>
              <a:rPr lang="en-US"/>
              <a:t>Click to edit Master title style</a:t>
            </a:r>
            <a:endParaRPr/>
          </a:p>
        </p:txBody>
      </p:sp>
      <p:sp>
        <p:nvSpPr>
          <p:cNvPr id="3" name="Text Placeholder 2"/>
          <p:cNvSpPr>
            <a:spLocks noGrp="1"/>
          </p:cNvSpPr>
          <p:nvPr>
            <p:ph type="body" idx="1"/>
          </p:nvPr>
        </p:nvSpPr>
        <p:spPr>
          <a:xfrm>
            <a:off x="1218883" y="1600200"/>
            <a:ext cx="9751060" cy="4572000"/>
          </a:xfrm>
          <a:prstGeom prst="rect">
            <a:avLst/>
          </a:prstGeom>
        </p:spPr>
        <p:txBody>
          <a:bodyPr vert="horz" lIns="121899" tIns="60949" rIns="121899" bIns="60949"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218883" y="6448425"/>
            <a:ext cx="8288401" cy="180976"/>
          </a:xfrm>
          <a:prstGeom prst="rect">
            <a:avLst/>
          </a:prstGeom>
        </p:spPr>
        <p:txBody>
          <a:bodyPr vert="horz" lIns="121899" tIns="60949" rIns="121899" bIns="60949" rtlCol="0" anchor="ctr"/>
          <a:lstStyle>
            <a:lvl1pPr algn="l">
              <a:defRPr sz="1200">
                <a:solidFill>
                  <a:schemeClr val="tx1"/>
                </a:solidFill>
              </a:defRPr>
            </a:lvl1pPr>
          </a:lstStyle>
          <a:p>
            <a:r>
              <a:rPr lang="en-US" dirty="0"/>
              <a:t>Add a footer</a:t>
            </a:r>
          </a:p>
        </p:txBody>
      </p:sp>
      <p:sp>
        <p:nvSpPr>
          <p:cNvPr id="4" name="Date Placeholder 3"/>
          <p:cNvSpPr>
            <a:spLocks noGrp="1"/>
          </p:cNvSpPr>
          <p:nvPr>
            <p:ph type="dt" sz="half" idx="2"/>
          </p:nvPr>
        </p:nvSpPr>
        <p:spPr>
          <a:xfrm>
            <a:off x="9547913" y="6448425"/>
            <a:ext cx="1422030" cy="180976"/>
          </a:xfrm>
          <a:prstGeom prst="rect">
            <a:avLst/>
          </a:prstGeom>
        </p:spPr>
        <p:txBody>
          <a:bodyPr vert="horz" lIns="121899" tIns="60949" rIns="121899" bIns="60949" rtlCol="0" anchor="ctr"/>
          <a:lstStyle>
            <a:lvl1pPr algn="r">
              <a:defRPr sz="1200">
                <a:solidFill>
                  <a:schemeClr val="tx1"/>
                </a:solidFill>
              </a:defRPr>
            </a:lvl1pPr>
          </a:lstStyle>
          <a:p>
            <a:fld id="{D29E8617-6EA8-4B97-A5E8-E18E98765EE2}" type="datetime1">
              <a:rPr lang="en-US"/>
              <a:pPr/>
              <a:t>4/10/2019</a:t>
            </a:fld>
            <a:endParaRPr dirty="0"/>
          </a:p>
        </p:txBody>
      </p:sp>
      <p:sp>
        <p:nvSpPr>
          <p:cNvPr id="6" name="Slide Number Placeholder 5"/>
          <p:cNvSpPr>
            <a:spLocks noGrp="1"/>
          </p:cNvSpPr>
          <p:nvPr>
            <p:ph type="sldNum" sz="quarter" idx="4"/>
          </p:nvPr>
        </p:nvSpPr>
        <p:spPr>
          <a:xfrm>
            <a:off x="11071516" y="6448425"/>
            <a:ext cx="812588" cy="180976"/>
          </a:xfrm>
          <a:prstGeom prst="rect">
            <a:avLst/>
          </a:prstGeom>
        </p:spPr>
        <p:txBody>
          <a:bodyPr vert="horz" lIns="121899" tIns="60949" rIns="121899" bIns="60949" rtlCol="0" anchor="ctr"/>
          <a:lstStyle>
            <a:lvl1pPr algn="r">
              <a:defRPr sz="1200">
                <a:solidFill>
                  <a:schemeClr val="tx1"/>
                </a:solidFill>
              </a:defRPr>
            </a:lvl1pPr>
          </a:lstStyle>
          <a:p>
            <a:fld id="{34C99D79-8A4B-4031-B1E0-AF26F8EDF2BC}" type="slidenum">
              <a:rPr/>
              <a:pPr/>
              <a:t>‹#›</a:t>
            </a:fld>
            <a:endParaRPr/>
          </a:p>
        </p:txBody>
      </p:sp>
    </p:spTree>
    <p:extLst>
      <p:ext uri="{BB962C8B-B14F-4D97-AF65-F5344CB8AC3E}">
        <p14:creationId xmlns:p14="http://schemas.microsoft.com/office/powerpoint/2010/main" val="17826826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1218987" rtl="0" eaLnBrk="1" latinLnBrk="0" hangingPunct="1">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800"/>
        </a:spcBef>
        <a:buClr>
          <a:schemeClr val="accent1">
            <a:lumMod val="75000"/>
          </a:schemeClr>
        </a:buClr>
        <a:buFont typeface="Arial" pitchFamily="34" charset="0"/>
        <a:buChar char="•"/>
        <a:defRPr sz="2800" kern="1200">
          <a:solidFill>
            <a:schemeClr val="tx1"/>
          </a:solidFill>
          <a:latin typeface="+mn-lt"/>
          <a:ea typeface="+mn-ea"/>
          <a:cs typeface="+mn-cs"/>
        </a:defRPr>
      </a:lvl1pPr>
      <a:lvl2pPr marL="755772" indent="-304747" algn="l" defTabSz="1218987" rtl="0" eaLnBrk="1" latinLnBrk="0" hangingPunct="1">
        <a:lnSpc>
          <a:spcPct val="90000"/>
        </a:lnSpc>
        <a:spcBef>
          <a:spcPts val="1200"/>
        </a:spcBef>
        <a:buClr>
          <a:schemeClr val="accent1">
            <a:lumMod val="75000"/>
          </a:schemeClr>
        </a:buClr>
        <a:buFont typeface="Arial" pitchFamily="34" charset="0"/>
        <a:buChar char="–"/>
        <a:defRPr sz="2400" kern="1200">
          <a:solidFill>
            <a:schemeClr val="tx1"/>
          </a:solidFill>
          <a:latin typeface="+mn-lt"/>
          <a:ea typeface="+mn-ea"/>
          <a:cs typeface="+mn-cs"/>
        </a:defRPr>
      </a:lvl2pPr>
      <a:lvl3pPr marL="120679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3pPr>
      <a:lvl4pPr marL="1657822"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4pPr>
      <a:lvl5pPr marL="210884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5pPr>
      <a:lvl6pPr marL="255987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6pPr>
      <a:lvl7pPr marL="301089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7pPr>
      <a:lvl8pPr marL="346192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8pPr>
      <a:lvl9pPr marL="391294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Restaurant Ordering System</a:t>
            </a:r>
          </a:p>
        </p:txBody>
      </p:sp>
      <p:sp>
        <p:nvSpPr>
          <p:cNvPr id="3" name="Subtitle 2"/>
          <p:cNvSpPr>
            <a:spLocks noGrp="1"/>
          </p:cNvSpPr>
          <p:nvPr>
            <p:ph type="subTitle" idx="1"/>
          </p:nvPr>
        </p:nvSpPr>
        <p:spPr/>
        <p:txBody>
          <a:bodyPr/>
          <a:lstStyle/>
          <a:p>
            <a:r>
              <a:rPr lang="en-US" dirty="0"/>
              <a:t>A simple solution to common problems</a:t>
            </a:r>
          </a:p>
        </p:txBody>
      </p:sp>
      <p:sp>
        <p:nvSpPr>
          <p:cNvPr id="4" name="Subtitle 2"/>
          <p:cNvSpPr txBox="1">
            <a:spLocks/>
          </p:cNvSpPr>
          <p:nvPr/>
        </p:nvSpPr>
        <p:spPr>
          <a:xfrm>
            <a:off x="-29891" y="6553200"/>
            <a:ext cx="9141619" cy="747972"/>
          </a:xfrm>
          <a:prstGeom prst="rect">
            <a:avLst/>
          </a:prstGeom>
        </p:spPr>
        <p:txBody>
          <a:bodyPr vert="horz" lIns="121899" tIns="60949" rIns="121899" bIns="60949" rtlCol="0">
            <a:normAutofit/>
          </a:bodyPr>
          <a:lstStyle>
            <a:lvl1pPr marL="0" indent="0" algn="l" defTabSz="1218987" rtl="0" eaLnBrk="1" latinLnBrk="0" hangingPunct="1">
              <a:lnSpc>
                <a:spcPct val="90000"/>
              </a:lnSpc>
              <a:spcBef>
                <a:spcPts val="1800"/>
              </a:spcBef>
              <a:buClr>
                <a:schemeClr val="accent1">
                  <a:lumMod val="75000"/>
                </a:schemeClr>
              </a:buClr>
              <a:buFont typeface="Arial" pitchFamily="34" charset="0"/>
              <a:buNone/>
              <a:defRPr sz="2800" kern="1200">
                <a:solidFill>
                  <a:schemeClr val="accent1">
                    <a:lumMod val="75000"/>
                  </a:schemeClr>
                </a:solidFill>
                <a:latin typeface="+mn-lt"/>
                <a:ea typeface="+mn-ea"/>
                <a:cs typeface="+mn-cs"/>
              </a:defRPr>
            </a:lvl1pPr>
            <a:lvl2pPr marL="609493" indent="0" algn="ctr" defTabSz="1218987" rtl="0" eaLnBrk="1" latinLnBrk="0" hangingPunct="1">
              <a:lnSpc>
                <a:spcPct val="90000"/>
              </a:lnSpc>
              <a:spcBef>
                <a:spcPts val="1200"/>
              </a:spcBef>
              <a:buClr>
                <a:schemeClr val="accent1">
                  <a:lumMod val="75000"/>
                </a:schemeClr>
              </a:buClr>
              <a:buFont typeface="Arial" pitchFamily="34" charset="0"/>
              <a:buNone/>
              <a:defRPr sz="2400" kern="1200">
                <a:solidFill>
                  <a:schemeClr val="tx1">
                    <a:tint val="75000"/>
                  </a:schemeClr>
                </a:solidFill>
                <a:latin typeface="+mn-lt"/>
                <a:ea typeface="+mn-ea"/>
                <a:cs typeface="+mn-cs"/>
              </a:defRPr>
            </a:lvl2pPr>
            <a:lvl3pPr marL="1218987" indent="0" algn="ctr" defTabSz="1218987" rtl="0" eaLnBrk="1" latinLnBrk="0" hangingPunct="1">
              <a:lnSpc>
                <a:spcPct val="90000"/>
              </a:lnSpc>
              <a:spcBef>
                <a:spcPts val="800"/>
              </a:spcBef>
              <a:buClr>
                <a:schemeClr val="accent1">
                  <a:lumMod val="75000"/>
                </a:schemeClr>
              </a:buClr>
              <a:buFont typeface="Arial" pitchFamily="34" charset="0"/>
              <a:buNone/>
              <a:defRPr sz="2000" kern="1200">
                <a:solidFill>
                  <a:schemeClr val="tx1">
                    <a:tint val="75000"/>
                  </a:schemeClr>
                </a:solidFill>
                <a:latin typeface="+mn-lt"/>
                <a:ea typeface="+mn-ea"/>
                <a:cs typeface="+mn-cs"/>
              </a:defRPr>
            </a:lvl3pPr>
            <a:lvl4pPr marL="1828480" indent="0" algn="ctr" defTabSz="1218987" rtl="0" eaLnBrk="1" latinLnBrk="0" hangingPunct="1">
              <a:lnSpc>
                <a:spcPct val="90000"/>
              </a:lnSpc>
              <a:spcBef>
                <a:spcPts val="800"/>
              </a:spcBef>
              <a:buClr>
                <a:schemeClr val="accent1">
                  <a:lumMod val="75000"/>
                </a:schemeClr>
              </a:buClr>
              <a:buFont typeface="Arial" pitchFamily="34" charset="0"/>
              <a:buNone/>
              <a:defRPr sz="2000" kern="1200">
                <a:solidFill>
                  <a:schemeClr val="tx1">
                    <a:tint val="75000"/>
                  </a:schemeClr>
                </a:solidFill>
                <a:latin typeface="+mn-lt"/>
                <a:ea typeface="+mn-ea"/>
                <a:cs typeface="+mn-cs"/>
              </a:defRPr>
            </a:lvl4pPr>
            <a:lvl5pPr marL="2437973" indent="0" algn="ctr" defTabSz="1218987" rtl="0" eaLnBrk="1" latinLnBrk="0" hangingPunct="1">
              <a:lnSpc>
                <a:spcPct val="90000"/>
              </a:lnSpc>
              <a:spcBef>
                <a:spcPts val="800"/>
              </a:spcBef>
              <a:buClr>
                <a:schemeClr val="accent1">
                  <a:lumMod val="75000"/>
                </a:schemeClr>
              </a:buClr>
              <a:buFont typeface="Arial" pitchFamily="34" charset="0"/>
              <a:buNone/>
              <a:defRPr sz="2000" kern="1200">
                <a:solidFill>
                  <a:schemeClr val="tx1">
                    <a:tint val="75000"/>
                  </a:schemeClr>
                </a:solidFill>
                <a:latin typeface="+mn-lt"/>
                <a:ea typeface="+mn-ea"/>
                <a:cs typeface="+mn-cs"/>
              </a:defRPr>
            </a:lvl5pPr>
            <a:lvl6pPr marL="3047467" indent="0" algn="ctr" defTabSz="1218987" rtl="0" eaLnBrk="1" latinLnBrk="0" hangingPunct="1">
              <a:lnSpc>
                <a:spcPct val="90000"/>
              </a:lnSpc>
              <a:spcBef>
                <a:spcPts val="800"/>
              </a:spcBef>
              <a:buClr>
                <a:schemeClr val="accent1"/>
              </a:buClr>
              <a:buFont typeface="Arial" pitchFamily="34" charset="0"/>
              <a:buNone/>
              <a:defRPr sz="2000" kern="1200" baseline="0">
                <a:solidFill>
                  <a:schemeClr val="tx1">
                    <a:tint val="75000"/>
                  </a:schemeClr>
                </a:solidFill>
                <a:latin typeface="+mn-lt"/>
                <a:ea typeface="+mn-ea"/>
                <a:cs typeface="+mn-cs"/>
              </a:defRPr>
            </a:lvl6pPr>
            <a:lvl7pPr marL="3656960" indent="0" algn="ctr" defTabSz="1218987" rtl="0" eaLnBrk="1" latinLnBrk="0" hangingPunct="1">
              <a:lnSpc>
                <a:spcPct val="90000"/>
              </a:lnSpc>
              <a:spcBef>
                <a:spcPts val="800"/>
              </a:spcBef>
              <a:buClr>
                <a:schemeClr val="accent1"/>
              </a:buClr>
              <a:buFont typeface="Arial" pitchFamily="34" charset="0"/>
              <a:buNone/>
              <a:defRPr sz="2000" kern="1200" baseline="0">
                <a:solidFill>
                  <a:schemeClr val="tx1">
                    <a:tint val="75000"/>
                  </a:schemeClr>
                </a:solidFill>
                <a:latin typeface="+mn-lt"/>
                <a:ea typeface="+mn-ea"/>
                <a:cs typeface="+mn-cs"/>
              </a:defRPr>
            </a:lvl7pPr>
            <a:lvl8pPr marL="4266453" indent="0" algn="ctr" defTabSz="1218987" rtl="0" eaLnBrk="1" latinLnBrk="0" hangingPunct="1">
              <a:lnSpc>
                <a:spcPct val="90000"/>
              </a:lnSpc>
              <a:spcBef>
                <a:spcPts val="800"/>
              </a:spcBef>
              <a:buClr>
                <a:schemeClr val="accent1"/>
              </a:buClr>
              <a:buFont typeface="Arial" pitchFamily="34" charset="0"/>
              <a:buNone/>
              <a:defRPr sz="2000" kern="1200" baseline="0">
                <a:solidFill>
                  <a:schemeClr val="tx1">
                    <a:tint val="75000"/>
                  </a:schemeClr>
                </a:solidFill>
                <a:latin typeface="+mn-lt"/>
                <a:ea typeface="+mn-ea"/>
                <a:cs typeface="+mn-cs"/>
              </a:defRPr>
            </a:lvl8pPr>
            <a:lvl9pPr marL="4875947" indent="0" algn="ctr" defTabSz="1218987" rtl="0" eaLnBrk="1" latinLnBrk="0" hangingPunct="1">
              <a:lnSpc>
                <a:spcPct val="90000"/>
              </a:lnSpc>
              <a:spcBef>
                <a:spcPts val="800"/>
              </a:spcBef>
              <a:buClr>
                <a:schemeClr val="accent1"/>
              </a:buClr>
              <a:buFont typeface="Arial" pitchFamily="34" charset="0"/>
              <a:buNone/>
              <a:defRPr sz="2000" kern="1200" baseline="0">
                <a:solidFill>
                  <a:schemeClr val="tx1">
                    <a:tint val="75000"/>
                  </a:schemeClr>
                </a:solidFill>
                <a:latin typeface="+mn-lt"/>
                <a:ea typeface="+mn-ea"/>
                <a:cs typeface="+mn-cs"/>
              </a:defRPr>
            </a:lvl9pPr>
          </a:lstStyle>
          <a:p>
            <a:r>
              <a:rPr lang="en-US" sz="1600" dirty="0"/>
              <a:t>Presented by Calder, Xenon, Nguyen, Shawn</a:t>
            </a:r>
          </a:p>
        </p:txBody>
      </p:sp>
    </p:spTree>
    <p:extLst>
      <p:ext uri="{BB962C8B-B14F-4D97-AF65-F5344CB8AC3E}">
        <p14:creationId xmlns:p14="http://schemas.microsoft.com/office/powerpoint/2010/main" val="2801835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7200" dirty="0"/>
              <a:t>Key Interview Points</a:t>
            </a:r>
          </a:p>
        </p:txBody>
      </p:sp>
      <p:sp>
        <p:nvSpPr>
          <p:cNvPr id="6" name="Content Placeholder 5"/>
          <p:cNvSpPr>
            <a:spLocks noGrp="1"/>
          </p:cNvSpPr>
          <p:nvPr>
            <p:ph sz="half" idx="1"/>
          </p:nvPr>
        </p:nvSpPr>
        <p:spPr>
          <a:xfrm>
            <a:off x="1141412" y="1600200"/>
            <a:ext cx="4875530" cy="1600200"/>
          </a:xfrm>
        </p:spPr>
        <p:txBody>
          <a:bodyPr>
            <a:normAutofit lnSpcReduction="10000"/>
          </a:bodyPr>
          <a:lstStyle/>
          <a:p>
            <a:r>
              <a:rPr lang="en-US" dirty="0"/>
              <a:t>“…I wish some things were automatic. The computer system is super old and annoying to work with.”</a:t>
            </a:r>
          </a:p>
        </p:txBody>
      </p:sp>
      <p:sp>
        <p:nvSpPr>
          <p:cNvPr id="3" name="Content Placeholder 2"/>
          <p:cNvSpPr>
            <a:spLocks noGrp="1"/>
          </p:cNvSpPr>
          <p:nvPr>
            <p:ph sz="half" idx="2"/>
          </p:nvPr>
        </p:nvSpPr>
        <p:spPr>
          <a:xfrm>
            <a:off x="6094412" y="1600200"/>
            <a:ext cx="4875530" cy="1600200"/>
          </a:xfrm>
        </p:spPr>
        <p:txBody>
          <a:bodyPr>
            <a:normAutofit lnSpcReduction="10000"/>
          </a:bodyPr>
          <a:lstStyle/>
          <a:p>
            <a:r>
              <a:rPr lang="en-US" dirty="0"/>
              <a:t>“…the interface is my most concern. Interface must be simple and easy for user to use. “</a:t>
            </a:r>
          </a:p>
        </p:txBody>
      </p:sp>
      <p:sp>
        <p:nvSpPr>
          <p:cNvPr id="8" name="Content Placeholder 2"/>
          <p:cNvSpPr txBox="1">
            <a:spLocks/>
          </p:cNvSpPr>
          <p:nvPr/>
        </p:nvSpPr>
        <p:spPr>
          <a:xfrm>
            <a:off x="4037012" y="3352800"/>
            <a:ext cx="4875530" cy="1600200"/>
          </a:xfrm>
          <a:prstGeom prst="rect">
            <a:avLst/>
          </a:prstGeom>
        </p:spPr>
        <p:txBody>
          <a:bodyPr vert="horz" lIns="121899" tIns="60949" rIns="121899" bIns="60949" rtlCol="0">
            <a:normAutofit/>
          </a:bodyPr>
          <a:lstStyle>
            <a:lvl1pPr marL="304747" indent="-304747" algn="l" defTabSz="1218987" rtl="0" eaLnBrk="1" latinLnBrk="0" hangingPunct="1">
              <a:lnSpc>
                <a:spcPct val="90000"/>
              </a:lnSpc>
              <a:spcBef>
                <a:spcPts val="1800"/>
              </a:spcBef>
              <a:buClr>
                <a:schemeClr val="accent1">
                  <a:lumMod val="75000"/>
                </a:schemeClr>
              </a:buClr>
              <a:buFont typeface="Arial" pitchFamily="34" charset="0"/>
              <a:buChar char="•"/>
              <a:defRPr sz="2800" kern="1200">
                <a:solidFill>
                  <a:schemeClr val="tx1"/>
                </a:solidFill>
                <a:latin typeface="+mn-lt"/>
                <a:ea typeface="+mn-ea"/>
                <a:cs typeface="+mn-cs"/>
              </a:defRPr>
            </a:lvl1pPr>
            <a:lvl2pPr marL="755772" indent="-304747" algn="l" defTabSz="1218987" rtl="0" eaLnBrk="1" latinLnBrk="0" hangingPunct="1">
              <a:lnSpc>
                <a:spcPct val="90000"/>
              </a:lnSpc>
              <a:spcBef>
                <a:spcPts val="1200"/>
              </a:spcBef>
              <a:buClr>
                <a:schemeClr val="accent1">
                  <a:lumMod val="75000"/>
                </a:schemeClr>
              </a:buClr>
              <a:buFont typeface="Arial" pitchFamily="34" charset="0"/>
              <a:buChar char="–"/>
              <a:defRPr sz="2400" kern="1200">
                <a:solidFill>
                  <a:schemeClr val="tx1"/>
                </a:solidFill>
                <a:latin typeface="+mn-lt"/>
                <a:ea typeface="+mn-ea"/>
                <a:cs typeface="+mn-cs"/>
              </a:defRPr>
            </a:lvl2pPr>
            <a:lvl3pPr marL="120679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3pPr>
            <a:lvl4pPr marL="1657822"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4pPr>
            <a:lvl5pPr marL="210884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5pPr>
            <a:lvl6pPr marL="255987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6pPr>
            <a:lvl7pPr marL="301089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7pPr>
            <a:lvl8pPr marL="346192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8pPr>
            <a:lvl9pPr marL="391294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9pPr>
          </a:lstStyle>
          <a:p>
            <a:r>
              <a:rPr lang="en-US" dirty="0"/>
              <a:t>“Online and connectivity issues arise, no email confirmation …”</a:t>
            </a:r>
          </a:p>
          <a:p>
            <a:endParaRPr lang="en-US" dirty="0"/>
          </a:p>
        </p:txBody>
      </p:sp>
    </p:spTree>
    <p:extLst>
      <p:ext uri="{BB962C8B-B14F-4D97-AF65-F5344CB8AC3E}">
        <p14:creationId xmlns:p14="http://schemas.microsoft.com/office/powerpoint/2010/main" val="2634444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3" grpId="0" build="p"/>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Choices PT1</a:t>
            </a:r>
          </a:p>
        </p:txBody>
      </p:sp>
      <p:sp>
        <p:nvSpPr>
          <p:cNvPr id="3" name="Content Placeholder 2"/>
          <p:cNvSpPr>
            <a:spLocks noGrp="1"/>
          </p:cNvSpPr>
          <p:nvPr>
            <p:ph sz="half" idx="1"/>
          </p:nvPr>
        </p:nvSpPr>
        <p:spPr/>
        <p:txBody>
          <a:bodyPr/>
          <a:lstStyle/>
          <a:p>
            <a:r>
              <a:rPr lang="en-US" dirty="0"/>
              <a:t>Images for items</a:t>
            </a:r>
          </a:p>
          <a:p>
            <a:r>
              <a:rPr lang="en-US" dirty="0"/>
              <a:t>How to Search</a:t>
            </a:r>
          </a:p>
        </p:txBody>
      </p:sp>
      <p:pic>
        <p:nvPicPr>
          <p:cNvPr id="5" name="Content Placeholder 4"/>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5942012" y="381000"/>
            <a:ext cx="4295854" cy="5559852"/>
          </a:xfrm>
        </p:spPr>
      </p:pic>
    </p:spTree>
    <p:extLst>
      <p:ext uri="{BB962C8B-B14F-4D97-AF65-F5344CB8AC3E}">
        <p14:creationId xmlns:p14="http://schemas.microsoft.com/office/powerpoint/2010/main" val="437585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Choices PT2</a:t>
            </a: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875213" y="2172983"/>
            <a:ext cx="6094412" cy="3426433"/>
          </a:xfrm>
        </p:spPr>
      </p:pic>
      <p:sp>
        <p:nvSpPr>
          <p:cNvPr id="4" name="Text Placeholder 3"/>
          <p:cNvSpPr>
            <a:spLocks noGrp="1"/>
          </p:cNvSpPr>
          <p:nvPr>
            <p:ph type="body" sz="half" idx="2"/>
          </p:nvPr>
        </p:nvSpPr>
        <p:spPr/>
        <p:txBody>
          <a:bodyPr/>
          <a:lstStyle/>
          <a:p>
            <a:r>
              <a:rPr lang="en-US" dirty="0"/>
              <a:t>Color Scheme</a:t>
            </a:r>
            <a:br>
              <a:rPr lang="en-US" dirty="0"/>
            </a:br>
            <a:endParaRPr lang="en-US" dirty="0"/>
          </a:p>
        </p:txBody>
      </p:sp>
    </p:spTree>
    <p:extLst>
      <p:ext uri="{BB962C8B-B14F-4D97-AF65-F5344CB8AC3E}">
        <p14:creationId xmlns:p14="http://schemas.microsoft.com/office/powerpoint/2010/main" val="619465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Version 1 vs. Prototype Version 2</a:t>
            </a:r>
          </a:p>
        </p:txBody>
      </p:sp>
      <p:sp>
        <p:nvSpPr>
          <p:cNvPr id="11" name="Text Placeholder 10"/>
          <p:cNvSpPr>
            <a:spLocks noGrp="1"/>
          </p:cNvSpPr>
          <p:nvPr>
            <p:ph type="body" idx="1"/>
          </p:nvPr>
        </p:nvSpPr>
        <p:spPr>
          <a:xfrm>
            <a:off x="1751012" y="1447798"/>
            <a:ext cx="4875530" cy="816429"/>
          </a:xfrm>
        </p:spPr>
        <p:txBody>
          <a:bodyPr/>
          <a:lstStyle/>
          <a:p>
            <a:r>
              <a:rPr lang="en-US" dirty="0"/>
              <a:t>Old Home Page	</a:t>
            </a:r>
          </a:p>
        </p:txBody>
      </p:sp>
      <p:sp>
        <p:nvSpPr>
          <p:cNvPr id="13" name="Text Placeholder 12"/>
          <p:cNvSpPr>
            <a:spLocks noGrp="1"/>
          </p:cNvSpPr>
          <p:nvPr>
            <p:ph type="body" sz="quarter" idx="3"/>
          </p:nvPr>
        </p:nvSpPr>
        <p:spPr>
          <a:xfrm>
            <a:off x="7542212" y="1498599"/>
            <a:ext cx="4875530" cy="816429"/>
          </a:xfrm>
        </p:spPr>
        <p:txBody>
          <a:bodyPr/>
          <a:lstStyle/>
          <a:p>
            <a:r>
              <a:rPr lang="en-US" dirty="0"/>
              <a:t>New Home Page</a:t>
            </a:r>
          </a:p>
        </p:txBody>
      </p:sp>
      <p:pic>
        <p:nvPicPr>
          <p:cNvPr id="7" name="Content Placeholder 2"/>
          <p:cNvPicPr>
            <a:picLocks noGrp="1" noChangeAspect="1"/>
          </p:cNvPicPr>
          <p:nvPr>
            <p:ph sz="half" idx="2"/>
          </p:nvPr>
        </p:nvPicPr>
        <p:blipFill rotWithShape="1">
          <a:blip r:embed="rId3" cstate="print">
            <a:extLst>
              <a:ext uri="{28A0092B-C50C-407E-A947-70E740481C1C}">
                <a14:useLocalDpi xmlns:a14="http://schemas.microsoft.com/office/drawing/2010/main" val="0"/>
              </a:ext>
            </a:extLst>
          </a:blip>
          <a:srcRect l="27609" r="30580" b="10084"/>
          <a:stretch/>
        </p:blipFill>
        <p:spPr>
          <a:xfrm>
            <a:off x="1206468" y="2115458"/>
            <a:ext cx="3723118" cy="4742542"/>
          </a:xfrm>
        </p:spPr>
      </p:pic>
      <p:pic>
        <p:nvPicPr>
          <p:cNvPr id="10" name="Content Placeholder 3"/>
          <p:cNvPicPr>
            <a:picLocks noGrp="1" noChangeAspect="1"/>
          </p:cNvPicPr>
          <p:nvPr>
            <p:ph sz="quarter" idx="4"/>
          </p:nvPr>
        </p:nvPicPr>
        <p:blipFill rotWithShape="1">
          <a:blip r:embed="rId4" cstate="print">
            <a:extLst>
              <a:ext uri="{28A0092B-C50C-407E-A947-70E740481C1C}">
                <a14:useLocalDpi xmlns:a14="http://schemas.microsoft.com/office/drawing/2010/main" val="0"/>
              </a:ext>
            </a:extLst>
          </a:blip>
          <a:srcRect l="23892" t="1" r="32056" b="6723"/>
          <a:stretch/>
        </p:blipFill>
        <p:spPr>
          <a:xfrm>
            <a:off x="7062233" y="2209800"/>
            <a:ext cx="3705998" cy="4648200"/>
          </a:xfrm>
        </p:spPr>
      </p:pic>
    </p:spTree>
    <p:extLst>
      <p:ext uri="{BB962C8B-B14F-4D97-AF65-F5344CB8AC3E}">
        <p14:creationId xmlns:p14="http://schemas.microsoft.com/office/powerpoint/2010/main" val="1217981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Version 1 vs. Prototype Version 2</a:t>
            </a:r>
          </a:p>
        </p:txBody>
      </p:sp>
      <p:sp>
        <p:nvSpPr>
          <p:cNvPr id="11" name="Text Placeholder 10"/>
          <p:cNvSpPr>
            <a:spLocks noGrp="1"/>
          </p:cNvSpPr>
          <p:nvPr>
            <p:ph type="body" idx="1"/>
          </p:nvPr>
        </p:nvSpPr>
        <p:spPr/>
        <p:txBody>
          <a:bodyPr/>
          <a:lstStyle/>
          <a:p>
            <a:r>
              <a:rPr lang="en-US" dirty="0"/>
              <a:t>Old Order Options Page</a:t>
            </a:r>
          </a:p>
        </p:txBody>
      </p:sp>
      <p:pic>
        <p:nvPicPr>
          <p:cNvPr id="5" name="Content Placeholder 4"/>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207960" y="2362200"/>
            <a:ext cx="6038852" cy="3578578"/>
          </a:xfrm>
        </p:spPr>
      </p:pic>
      <p:sp>
        <p:nvSpPr>
          <p:cNvPr id="13" name="Text Placeholder 12"/>
          <p:cNvSpPr>
            <a:spLocks noGrp="1"/>
          </p:cNvSpPr>
          <p:nvPr>
            <p:ph type="body" sz="quarter" idx="3"/>
          </p:nvPr>
        </p:nvSpPr>
        <p:spPr>
          <a:xfrm>
            <a:off x="7161212" y="1617245"/>
            <a:ext cx="4875530" cy="816429"/>
          </a:xfrm>
        </p:spPr>
        <p:txBody>
          <a:bodyPr/>
          <a:lstStyle/>
          <a:p>
            <a:r>
              <a:rPr lang="en-US" dirty="0"/>
              <a:t>New Order Options Page</a:t>
            </a:r>
          </a:p>
        </p:txBody>
      </p:sp>
      <p:sp>
        <p:nvSpPr>
          <p:cNvPr id="14" name="Content Placeholder 13"/>
          <p:cNvSpPr>
            <a:spLocks noGrp="1"/>
          </p:cNvSpPr>
          <p:nvPr>
            <p:ph sz="quarter" idx="4"/>
          </p:nvPr>
        </p:nvSpPr>
        <p:spPr>
          <a:xfrm>
            <a:off x="6750845" y="2433674"/>
            <a:ext cx="4875530" cy="3759199"/>
          </a:xfrm>
        </p:spPr>
        <p:txBody>
          <a:bodyPr/>
          <a:lstStyle/>
          <a:p>
            <a:r>
              <a:rPr lang="en-US" dirty="0"/>
              <a:t>Get from Nguyen</a:t>
            </a:r>
          </a:p>
        </p:txBody>
      </p:sp>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r="4064" b="10203"/>
          <a:stretch/>
        </p:blipFill>
        <p:spPr>
          <a:xfrm>
            <a:off x="6246812" y="2386726"/>
            <a:ext cx="5863052" cy="3252074"/>
          </a:xfrm>
          <a:prstGeom prst="rect">
            <a:avLst/>
          </a:prstGeom>
        </p:spPr>
      </p:pic>
    </p:spTree>
    <p:extLst>
      <p:ext uri="{BB962C8B-B14F-4D97-AF65-F5344CB8AC3E}">
        <p14:creationId xmlns:p14="http://schemas.microsoft.com/office/powerpoint/2010/main" val="1446153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Version 1 vs. Prototype Version 2</a:t>
            </a:r>
          </a:p>
        </p:txBody>
      </p:sp>
      <p:sp>
        <p:nvSpPr>
          <p:cNvPr id="11" name="Text Placeholder 10"/>
          <p:cNvSpPr>
            <a:spLocks noGrp="1"/>
          </p:cNvSpPr>
          <p:nvPr>
            <p:ph type="body" idx="1"/>
          </p:nvPr>
        </p:nvSpPr>
        <p:spPr>
          <a:xfrm>
            <a:off x="1598612" y="1447798"/>
            <a:ext cx="4875530" cy="816429"/>
          </a:xfrm>
        </p:spPr>
        <p:txBody>
          <a:bodyPr/>
          <a:lstStyle/>
          <a:p>
            <a:r>
              <a:rPr lang="en-US" dirty="0"/>
              <a:t>Old Regular </a:t>
            </a:r>
            <a:r>
              <a:rPr lang="en-US" dirty="0">
                <a:solidFill>
                  <a:srgbClr val="679015"/>
                </a:solidFill>
              </a:rPr>
              <a:t>Orde</a:t>
            </a:r>
            <a:r>
              <a:rPr lang="en-US" dirty="0"/>
              <a:t>r Page</a:t>
            </a:r>
          </a:p>
        </p:txBody>
      </p:sp>
      <p:sp>
        <p:nvSpPr>
          <p:cNvPr id="13" name="Text Placeholder 12"/>
          <p:cNvSpPr>
            <a:spLocks noGrp="1"/>
          </p:cNvSpPr>
          <p:nvPr>
            <p:ph type="body" sz="quarter" idx="3"/>
          </p:nvPr>
        </p:nvSpPr>
        <p:spPr>
          <a:xfrm>
            <a:off x="7085012" y="1498599"/>
            <a:ext cx="4875530" cy="816429"/>
          </a:xfrm>
        </p:spPr>
        <p:txBody>
          <a:bodyPr/>
          <a:lstStyle/>
          <a:p>
            <a:r>
              <a:rPr lang="en-US" dirty="0"/>
              <a:t>Old Special Order Page</a:t>
            </a:r>
          </a:p>
        </p:txBody>
      </p:sp>
      <p:pic>
        <p:nvPicPr>
          <p:cNvPr id="5" name="Content Placeholder 4"/>
          <p:cNvPicPr>
            <a:picLocks noGrp="1" noChangeAspect="1"/>
          </p:cNvPicPr>
          <p:nvPr>
            <p:ph sz="half" idx="2"/>
          </p:nvPr>
        </p:nvPicPr>
        <p:blipFill rotWithShape="1">
          <a:blip r:embed="rId3" cstate="print">
            <a:extLst>
              <a:ext uri="{28A0092B-C50C-407E-A947-70E740481C1C}">
                <a14:useLocalDpi xmlns:a14="http://schemas.microsoft.com/office/drawing/2010/main" val="0"/>
              </a:ext>
            </a:extLst>
          </a:blip>
          <a:srcRect l="13448" t="15726" r="37089" b="9274"/>
          <a:stretch/>
        </p:blipFill>
        <p:spPr>
          <a:xfrm>
            <a:off x="1141412" y="2133598"/>
            <a:ext cx="4936358" cy="4435570"/>
          </a:xfrm>
        </p:spPr>
      </p:pic>
      <p:pic>
        <p:nvPicPr>
          <p:cNvPr id="6" name="Content Placeholder 5"/>
          <p:cNvPicPr>
            <a:picLocks noGrp="1" noChangeAspect="1"/>
          </p:cNvPicPr>
          <p:nvPr>
            <p:ph sz="quarter" idx="4"/>
          </p:nvPr>
        </p:nvPicPr>
        <p:blipFill rotWithShape="1">
          <a:blip r:embed="rId4" cstate="print">
            <a:extLst>
              <a:ext uri="{28A0092B-C50C-407E-A947-70E740481C1C}">
                <a14:useLocalDpi xmlns:a14="http://schemas.microsoft.com/office/drawing/2010/main" val="0"/>
              </a:ext>
            </a:extLst>
          </a:blip>
          <a:srcRect l="30267" t="16622" r="35398" b="9892"/>
          <a:stretch/>
        </p:blipFill>
        <p:spPr>
          <a:xfrm>
            <a:off x="7236142" y="2133598"/>
            <a:ext cx="3472096" cy="4403634"/>
          </a:xfrm>
        </p:spPr>
      </p:pic>
    </p:spTree>
    <p:extLst>
      <p:ext uri="{BB962C8B-B14F-4D97-AF65-F5344CB8AC3E}">
        <p14:creationId xmlns:p14="http://schemas.microsoft.com/office/powerpoint/2010/main" val="3764921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Version 1 vs. Prototype Version 2</a:t>
            </a: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3379" t="29403" r="4197" b="14346"/>
          <a:stretch/>
        </p:blipFill>
        <p:spPr>
          <a:xfrm>
            <a:off x="682581" y="2133600"/>
            <a:ext cx="10823663" cy="3903616"/>
          </a:xfrm>
          <a:prstGeom prst="rect">
            <a:avLst/>
          </a:prstGeom>
        </p:spPr>
      </p:pic>
      <p:sp>
        <p:nvSpPr>
          <p:cNvPr id="4" name="Text Placeholder 12"/>
          <p:cNvSpPr txBox="1">
            <a:spLocks/>
          </p:cNvSpPr>
          <p:nvPr/>
        </p:nvSpPr>
        <p:spPr>
          <a:xfrm>
            <a:off x="3656647" y="1600200"/>
            <a:ext cx="4875530" cy="816429"/>
          </a:xfrm>
          <a:prstGeom prst="rect">
            <a:avLst/>
          </a:prstGeom>
        </p:spPr>
        <p:txBody>
          <a:bodyPr/>
          <a:lstStyle>
            <a:lvl1pPr marL="304747" indent="-304747" algn="l" defTabSz="1218987" rtl="0" eaLnBrk="1" latinLnBrk="0" hangingPunct="1">
              <a:lnSpc>
                <a:spcPct val="90000"/>
              </a:lnSpc>
              <a:spcBef>
                <a:spcPts val="1800"/>
              </a:spcBef>
              <a:buClr>
                <a:schemeClr val="accent1">
                  <a:lumMod val="75000"/>
                </a:schemeClr>
              </a:buClr>
              <a:buFont typeface="Arial" pitchFamily="34" charset="0"/>
              <a:buChar char="•"/>
              <a:defRPr sz="2800" kern="1200">
                <a:solidFill>
                  <a:schemeClr val="tx1"/>
                </a:solidFill>
                <a:latin typeface="+mn-lt"/>
                <a:ea typeface="+mn-ea"/>
                <a:cs typeface="+mn-cs"/>
              </a:defRPr>
            </a:lvl1pPr>
            <a:lvl2pPr marL="755772" indent="-304747" algn="l" defTabSz="1218987" rtl="0" eaLnBrk="1" latinLnBrk="0" hangingPunct="1">
              <a:lnSpc>
                <a:spcPct val="90000"/>
              </a:lnSpc>
              <a:spcBef>
                <a:spcPts val="1200"/>
              </a:spcBef>
              <a:buClr>
                <a:schemeClr val="accent1">
                  <a:lumMod val="75000"/>
                </a:schemeClr>
              </a:buClr>
              <a:buFont typeface="Arial" pitchFamily="34" charset="0"/>
              <a:buChar char="–"/>
              <a:defRPr sz="2400" kern="1200">
                <a:solidFill>
                  <a:schemeClr val="tx1"/>
                </a:solidFill>
                <a:latin typeface="+mn-lt"/>
                <a:ea typeface="+mn-ea"/>
                <a:cs typeface="+mn-cs"/>
              </a:defRPr>
            </a:lvl2pPr>
            <a:lvl3pPr marL="120679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3pPr>
            <a:lvl4pPr marL="1657822"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4pPr>
            <a:lvl5pPr marL="210884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5pPr>
            <a:lvl6pPr marL="255987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6pPr>
            <a:lvl7pPr marL="301089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7pPr>
            <a:lvl8pPr marL="346192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8pPr>
            <a:lvl9pPr marL="391294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9pPr>
          </a:lstStyle>
          <a:p>
            <a:pPr marL="0" indent="0">
              <a:buNone/>
            </a:pPr>
            <a:r>
              <a:rPr lang="en-US" dirty="0">
                <a:solidFill>
                  <a:srgbClr val="679015"/>
                </a:solidFill>
              </a:rPr>
              <a:t>New “Create Order” page</a:t>
            </a:r>
          </a:p>
        </p:txBody>
      </p:sp>
    </p:spTree>
    <p:extLst>
      <p:ext uri="{BB962C8B-B14F-4D97-AF65-F5344CB8AC3E}">
        <p14:creationId xmlns:p14="http://schemas.microsoft.com/office/powerpoint/2010/main" val="2429885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Version 1 vs. Prototype Version 2</a:t>
            </a:r>
          </a:p>
        </p:txBody>
      </p:sp>
      <p:sp>
        <p:nvSpPr>
          <p:cNvPr id="11" name="Text Placeholder 10"/>
          <p:cNvSpPr>
            <a:spLocks noGrp="1"/>
          </p:cNvSpPr>
          <p:nvPr>
            <p:ph type="body" idx="1"/>
          </p:nvPr>
        </p:nvSpPr>
        <p:spPr/>
        <p:txBody>
          <a:bodyPr/>
          <a:lstStyle/>
          <a:p>
            <a:r>
              <a:rPr lang="en-US" dirty="0"/>
              <a:t>Old Order History Page	</a:t>
            </a:r>
          </a:p>
        </p:txBody>
      </p:sp>
      <p:sp>
        <p:nvSpPr>
          <p:cNvPr id="13" name="Text Placeholder 12"/>
          <p:cNvSpPr>
            <a:spLocks noGrp="1"/>
          </p:cNvSpPr>
          <p:nvPr>
            <p:ph type="body" sz="quarter" idx="3"/>
          </p:nvPr>
        </p:nvSpPr>
        <p:spPr>
          <a:xfrm>
            <a:off x="6728158" y="1590563"/>
            <a:ext cx="4875530" cy="816429"/>
          </a:xfrm>
        </p:spPr>
        <p:txBody>
          <a:bodyPr/>
          <a:lstStyle/>
          <a:p>
            <a:r>
              <a:rPr lang="en-US" dirty="0"/>
              <a:t>New Order History Page</a:t>
            </a:r>
          </a:p>
        </p:txBody>
      </p:sp>
      <p:pic>
        <p:nvPicPr>
          <p:cNvPr id="3" name="Content Placeholder 2"/>
          <p:cNvPicPr>
            <a:picLocks noGrp="1" noChangeAspect="1"/>
          </p:cNvPicPr>
          <p:nvPr>
            <p:ph sz="half" idx="2"/>
          </p:nvPr>
        </p:nvPicPr>
        <p:blipFill rotWithShape="1">
          <a:blip r:embed="rId3" cstate="print">
            <a:extLst>
              <a:ext uri="{28A0092B-C50C-407E-A947-70E740481C1C}">
                <a14:useLocalDpi xmlns:a14="http://schemas.microsoft.com/office/drawing/2010/main" val="0"/>
              </a:ext>
            </a:extLst>
          </a:blip>
          <a:srcRect l="37622" t="23104" r="12851" b="24130"/>
          <a:stretch/>
        </p:blipFill>
        <p:spPr>
          <a:xfrm>
            <a:off x="219028" y="2416629"/>
            <a:ext cx="5646784" cy="3565214"/>
          </a:xfrm>
        </p:spPr>
      </p:pic>
      <p:pic>
        <p:nvPicPr>
          <p:cNvPr id="4" name="Content Placeholder 3"/>
          <p:cNvPicPr>
            <a:picLocks noGrp="1" noChangeAspect="1"/>
          </p:cNvPicPr>
          <p:nvPr>
            <p:ph sz="quarter" idx="4"/>
          </p:nvPr>
        </p:nvPicPr>
        <p:blipFill rotWithShape="1">
          <a:blip r:embed="rId4" cstate="print">
            <a:extLst>
              <a:ext uri="{28A0092B-C50C-407E-A947-70E740481C1C}">
                <a14:useLocalDpi xmlns:a14="http://schemas.microsoft.com/office/drawing/2010/main" val="0"/>
              </a:ext>
            </a:extLst>
          </a:blip>
          <a:srcRect l="36454" t="25427" r="14897" b="20737"/>
          <a:stretch/>
        </p:blipFill>
        <p:spPr>
          <a:xfrm>
            <a:off x="6094412" y="2406992"/>
            <a:ext cx="5509276" cy="3612808"/>
          </a:xfrm>
        </p:spPr>
      </p:pic>
    </p:spTree>
    <p:extLst>
      <p:ext uri="{BB962C8B-B14F-4D97-AF65-F5344CB8AC3E}">
        <p14:creationId xmlns:p14="http://schemas.microsoft.com/office/powerpoint/2010/main" val="986125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Future Considerations</a:t>
            </a:r>
          </a:p>
        </p:txBody>
      </p:sp>
      <p:sp>
        <p:nvSpPr>
          <p:cNvPr id="3" name="Content Placeholder 2"/>
          <p:cNvSpPr>
            <a:spLocks noGrp="1"/>
          </p:cNvSpPr>
          <p:nvPr>
            <p:ph idx="1"/>
          </p:nvPr>
        </p:nvSpPr>
        <p:spPr>
          <a:xfrm>
            <a:off x="760414" y="1752600"/>
            <a:ext cx="10209529" cy="4572000"/>
          </a:xfrm>
        </p:spPr>
        <p:txBody>
          <a:bodyPr>
            <a:normAutofit/>
          </a:bodyPr>
          <a:lstStyle/>
          <a:p>
            <a:r>
              <a:rPr lang="en-US" dirty="0"/>
              <a:t>Add functionality to System Options.</a:t>
            </a:r>
          </a:p>
          <a:p>
            <a:endParaRPr lang="en-US" dirty="0"/>
          </a:p>
          <a:p>
            <a:r>
              <a:rPr lang="en-US" dirty="0"/>
              <a:t>Add support options for the user (phone number to call, email)</a:t>
            </a:r>
          </a:p>
          <a:p>
            <a:endParaRPr lang="en-US" dirty="0"/>
          </a:p>
          <a:p>
            <a:r>
              <a:rPr lang="en-US" dirty="0"/>
              <a:t>Make the system responsive.</a:t>
            </a:r>
          </a:p>
          <a:p>
            <a:endParaRPr lang="en-US" dirty="0"/>
          </a:p>
          <a:p>
            <a:r>
              <a:rPr lang="en-US" dirty="0"/>
              <a:t>Add functionality so that an item can be automatically ordered without sending an order manually.</a:t>
            </a:r>
          </a:p>
          <a:p>
            <a:endParaRPr lang="en-US" dirty="0"/>
          </a:p>
        </p:txBody>
      </p:sp>
    </p:spTree>
    <p:extLst>
      <p:ext uri="{BB962C8B-B14F-4D97-AF65-F5344CB8AC3E}">
        <p14:creationId xmlns:p14="http://schemas.microsoft.com/office/powerpoint/2010/main" val="3294335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2FC14-C425-4950-A532-2D4EB23EFD04}"/>
              </a:ext>
            </a:extLst>
          </p:cNvPr>
          <p:cNvSpPr>
            <a:spLocks noGrp="1"/>
          </p:cNvSpPr>
          <p:nvPr>
            <p:ph type="title"/>
          </p:nvPr>
        </p:nvSpPr>
        <p:spPr>
          <a:xfrm>
            <a:off x="1751012" y="2057400"/>
            <a:ext cx="9751060" cy="1295400"/>
          </a:xfrm>
        </p:spPr>
        <p:txBody>
          <a:bodyPr>
            <a:normAutofit/>
          </a:bodyPr>
          <a:lstStyle/>
          <a:p>
            <a:r>
              <a:rPr lang="en-CA" sz="6000" dirty="0"/>
              <a:t>Thank you for your time</a:t>
            </a:r>
          </a:p>
        </p:txBody>
      </p:sp>
    </p:spTree>
    <p:extLst>
      <p:ext uri="{BB962C8B-B14F-4D97-AF65-F5344CB8AC3E}">
        <p14:creationId xmlns:p14="http://schemas.microsoft.com/office/powerpoint/2010/main" val="3748877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598612" y="152400"/>
            <a:ext cx="9371330" cy="685800"/>
          </a:xfrm>
        </p:spPr>
        <p:txBody>
          <a:bodyPr>
            <a:normAutofit/>
          </a:bodyPr>
          <a:lstStyle/>
          <a:p>
            <a:r>
              <a:rPr lang="en-US" dirty="0"/>
              <a:t>What is the system, and how does it do it?</a:t>
            </a:r>
          </a:p>
        </p:txBody>
      </p:sp>
      <p:sp>
        <p:nvSpPr>
          <p:cNvPr id="6" name="Content Placeholder 5"/>
          <p:cNvSpPr>
            <a:spLocks noGrp="1"/>
          </p:cNvSpPr>
          <p:nvPr>
            <p:ph idx="1"/>
          </p:nvPr>
        </p:nvSpPr>
        <p:spPr>
          <a:xfrm>
            <a:off x="1218883" y="1639389"/>
            <a:ext cx="9751060" cy="4572000"/>
          </a:xfrm>
        </p:spPr>
        <p:txBody>
          <a:bodyPr/>
          <a:lstStyle/>
          <a:p>
            <a:r>
              <a:rPr lang="en-US" dirty="0"/>
              <a:t>What is the objective of the system?</a:t>
            </a:r>
          </a:p>
          <a:p>
            <a:pPr marL="0" indent="0">
              <a:buNone/>
            </a:pPr>
            <a:endParaRPr lang="en-US" dirty="0"/>
          </a:p>
        </p:txBody>
      </p:sp>
      <p:sp>
        <p:nvSpPr>
          <p:cNvPr id="4" name="Content Placeholder 5"/>
          <p:cNvSpPr txBox="1">
            <a:spLocks/>
          </p:cNvSpPr>
          <p:nvPr/>
        </p:nvSpPr>
        <p:spPr>
          <a:xfrm>
            <a:off x="1218882" y="1828800"/>
            <a:ext cx="9751060" cy="5029200"/>
          </a:xfrm>
          <a:prstGeom prst="rect">
            <a:avLst/>
          </a:prstGeom>
        </p:spPr>
        <p:txBody>
          <a:bodyPr vert="horz" lIns="121899" tIns="60949" rIns="121899" bIns="60949" rtlCol="0">
            <a:normAutofit/>
          </a:bodyPr>
          <a:lstStyle>
            <a:lvl1pPr marL="304747" indent="-304747" algn="l" defTabSz="1218987" rtl="0" eaLnBrk="1" latinLnBrk="0" hangingPunct="1">
              <a:lnSpc>
                <a:spcPct val="90000"/>
              </a:lnSpc>
              <a:spcBef>
                <a:spcPts val="1800"/>
              </a:spcBef>
              <a:buClr>
                <a:schemeClr val="accent1">
                  <a:lumMod val="75000"/>
                </a:schemeClr>
              </a:buClr>
              <a:buFont typeface="Arial" pitchFamily="34" charset="0"/>
              <a:buChar char="•"/>
              <a:defRPr sz="2800" kern="1200">
                <a:solidFill>
                  <a:schemeClr val="tx1"/>
                </a:solidFill>
                <a:latin typeface="+mn-lt"/>
                <a:ea typeface="+mn-ea"/>
                <a:cs typeface="+mn-cs"/>
              </a:defRPr>
            </a:lvl1pPr>
            <a:lvl2pPr marL="755772" indent="-304747" algn="l" defTabSz="1218987" rtl="0" eaLnBrk="1" latinLnBrk="0" hangingPunct="1">
              <a:lnSpc>
                <a:spcPct val="90000"/>
              </a:lnSpc>
              <a:spcBef>
                <a:spcPts val="1200"/>
              </a:spcBef>
              <a:buClr>
                <a:schemeClr val="accent1">
                  <a:lumMod val="75000"/>
                </a:schemeClr>
              </a:buClr>
              <a:buFont typeface="Arial" pitchFamily="34" charset="0"/>
              <a:buChar char="–"/>
              <a:defRPr sz="2400" kern="1200">
                <a:solidFill>
                  <a:schemeClr val="tx1"/>
                </a:solidFill>
                <a:latin typeface="+mn-lt"/>
                <a:ea typeface="+mn-ea"/>
                <a:cs typeface="+mn-cs"/>
              </a:defRPr>
            </a:lvl2pPr>
            <a:lvl3pPr marL="120679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3pPr>
            <a:lvl4pPr marL="1657822"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4pPr>
            <a:lvl5pPr marL="210884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5pPr>
            <a:lvl6pPr marL="255987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6pPr>
            <a:lvl7pPr marL="301089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7pPr>
            <a:lvl8pPr marL="346192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8pPr>
            <a:lvl9pPr marL="391294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9pPr>
          </a:lstStyle>
          <a:p>
            <a:pPr marL="0" indent="0">
              <a:buNone/>
            </a:pPr>
            <a:endParaRPr lang="en-US" dirty="0"/>
          </a:p>
          <a:p>
            <a:endParaRPr lang="en-US" dirty="0"/>
          </a:p>
        </p:txBody>
      </p:sp>
    </p:spTree>
    <p:extLst>
      <p:ext uri="{BB962C8B-B14F-4D97-AF65-F5344CB8AC3E}">
        <p14:creationId xmlns:p14="http://schemas.microsoft.com/office/powerpoint/2010/main" val="2041341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p:cNvSpPr txBox="1"/>
          <p:nvPr/>
        </p:nvSpPr>
        <p:spPr>
          <a:xfrm>
            <a:off x="1903412" y="838200"/>
            <a:ext cx="5638800" cy="1446550"/>
          </a:xfrm>
          <a:prstGeom prst="rect">
            <a:avLst/>
          </a:prstGeom>
          <a:noFill/>
        </p:spPr>
        <p:txBody>
          <a:bodyPr wrap="square" rtlCol="0">
            <a:spAutoFit/>
          </a:bodyPr>
          <a:lstStyle/>
          <a:p>
            <a:r>
              <a:rPr lang="en-US" dirty="0"/>
              <a:t>References</a:t>
            </a:r>
          </a:p>
          <a:p>
            <a:endParaRPr lang="en-US" dirty="0"/>
          </a:p>
          <a:p>
            <a:endParaRPr lang="en-US" dirty="0"/>
          </a:p>
          <a:p>
            <a:r>
              <a:rPr lang="en-US" sz="1400" dirty="0"/>
              <a:t>[1]https://coolors.co/2d3142-eca400-85cb33-e63946-4d7298</a:t>
            </a:r>
          </a:p>
        </p:txBody>
      </p:sp>
    </p:spTree>
    <p:extLst>
      <p:ext uri="{BB962C8B-B14F-4D97-AF65-F5344CB8AC3E}">
        <p14:creationId xmlns:p14="http://schemas.microsoft.com/office/powerpoint/2010/main" val="39320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598612" y="152400"/>
            <a:ext cx="9371330" cy="685800"/>
          </a:xfrm>
        </p:spPr>
        <p:txBody>
          <a:bodyPr>
            <a:normAutofit/>
          </a:bodyPr>
          <a:lstStyle/>
          <a:p>
            <a:r>
              <a:rPr lang="en-US" dirty="0"/>
              <a:t>What is the system, and how does it do it?</a:t>
            </a:r>
          </a:p>
        </p:txBody>
      </p:sp>
      <p:sp>
        <p:nvSpPr>
          <p:cNvPr id="6" name="Content Placeholder 5"/>
          <p:cNvSpPr>
            <a:spLocks noGrp="1"/>
          </p:cNvSpPr>
          <p:nvPr>
            <p:ph idx="1"/>
          </p:nvPr>
        </p:nvSpPr>
        <p:spPr>
          <a:xfrm>
            <a:off x="1218883" y="1639389"/>
            <a:ext cx="9751060" cy="4572000"/>
          </a:xfrm>
        </p:spPr>
        <p:txBody>
          <a:bodyPr/>
          <a:lstStyle/>
          <a:p>
            <a:r>
              <a:rPr lang="en-US" dirty="0"/>
              <a:t>What is the objective of the system?</a:t>
            </a:r>
          </a:p>
          <a:p>
            <a:pPr marL="0" indent="0">
              <a:buNone/>
            </a:pPr>
            <a:endParaRPr lang="en-US" dirty="0"/>
          </a:p>
        </p:txBody>
      </p:sp>
      <p:sp>
        <p:nvSpPr>
          <p:cNvPr id="4" name="Content Placeholder 5"/>
          <p:cNvSpPr txBox="1">
            <a:spLocks/>
          </p:cNvSpPr>
          <p:nvPr/>
        </p:nvSpPr>
        <p:spPr>
          <a:xfrm>
            <a:off x="1218882" y="1828800"/>
            <a:ext cx="9751060" cy="5029200"/>
          </a:xfrm>
          <a:prstGeom prst="rect">
            <a:avLst/>
          </a:prstGeom>
        </p:spPr>
        <p:txBody>
          <a:bodyPr vert="horz" lIns="121899" tIns="60949" rIns="121899" bIns="60949" rtlCol="0">
            <a:normAutofit/>
          </a:bodyPr>
          <a:lstStyle>
            <a:lvl1pPr marL="304747" indent="-304747" algn="l" defTabSz="1218987" rtl="0" eaLnBrk="1" latinLnBrk="0" hangingPunct="1">
              <a:lnSpc>
                <a:spcPct val="90000"/>
              </a:lnSpc>
              <a:spcBef>
                <a:spcPts val="1800"/>
              </a:spcBef>
              <a:buClr>
                <a:schemeClr val="accent1">
                  <a:lumMod val="75000"/>
                </a:schemeClr>
              </a:buClr>
              <a:buFont typeface="Arial" pitchFamily="34" charset="0"/>
              <a:buChar char="•"/>
              <a:defRPr sz="2800" kern="1200">
                <a:solidFill>
                  <a:schemeClr val="tx1"/>
                </a:solidFill>
                <a:latin typeface="+mn-lt"/>
                <a:ea typeface="+mn-ea"/>
                <a:cs typeface="+mn-cs"/>
              </a:defRPr>
            </a:lvl1pPr>
            <a:lvl2pPr marL="755772" indent="-304747" algn="l" defTabSz="1218987" rtl="0" eaLnBrk="1" latinLnBrk="0" hangingPunct="1">
              <a:lnSpc>
                <a:spcPct val="90000"/>
              </a:lnSpc>
              <a:spcBef>
                <a:spcPts val="1200"/>
              </a:spcBef>
              <a:buClr>
                <a:schemeClr val="accent1">
                  <a:lumMod val="75000"/>
                </a:schemeClr>
              </a:buClr>
              <a:buFont typeface="Arial" pitchFamily="34" charset="0"/>
              <a:buChar char="–"/>
              <a:defRPr sz="2400" kern="1200">
                <a:solidFill>
                  <a:schemeClr val="tx1"/>
                </a:solidFill>
                <a:latin typeface="+mn-lt"/>
                <a:ea typeface="+mn-ea"/>
                <a:cs typeface="+mn-cs"/>
              </a:defRPr>
            </a:lvl2pPr>
            <a:lvl3pPr marL="120679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3pPr>
            <a:lvl4pPr marL="1657822"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4pPr>
            <a:lvl5pPr marL="210884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5pPr>
            <a:lvl6pPr marL="255987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6pPr>
            <a:lvl7pPr marL="301089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7pPr>
            <a:lvl8pPr marL="346192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8pPr>
            <a:lvl9pPr marL="391294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9pPr>
          </a:lstStyle>
          <a:p>
            <a:pPr marL="0" indent="0">
              <a:buNone/>
            </a:pPr>
            <a:endParaRPr lang="en-US" dirty="0"/>
          </a:p>
          <a:p>
            <a:endParaRPr lang="en-US" dirty="0"/>
          </a:p>
          <a:p>
            <a:endParaRPr lang="en-US" dirty="0"/>
          </a:p>
          <a:p>
            <a:r>
              <a:rPr lang="en-US" dirty="0"/>
              <a:t>How does the system allow you to complete the objective?</a:t>
            </a:r>
          </a:p>
        </p:txBody>
      </p:sp>
    </p:spTree>
    <p:extLst>
      <p:ext uri="{BB962C8B-B14F-4D97-AF65-F5344CB8AC3E}">
        <p14:creationId xmlns:p14="http://schemas.microsoft.com/office/powerpoint/2010/main" val="3445129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8883" y="152400"/>
            <a:ext cx="9751060" cy="1676400"/>
          </a:xfrm>
        </p:spPr>
        <p:txBody>
          <a:bodyPr>
            <a:normAutofit fontScale="90000"/>
          </a:bodyPr>
          <a:lstStyle/>
          <a:p>
            <a:r>
              <a:rPr lang="en-US" dirty="0"/>
              <a:t>Problem: It is difficult to keep track of the many processes and tasks involved in ordering for a restaurant. </a:t>
            </a:r>
          </a:p>
        </p:txBody>
      </p:sp>
      <p:sp>
        <p:nvSpPr>
          <p:cNvPr id="7" name="Content Placeholder 6"/>
          <p:cNvSpPr>
            <a:spLocks noGrp="1"/>
          </p:cNvSpPr>
          <p:nvPr>
            <p:ph idx="1"/>
          </p:nvPr>
        </p:nvSpPr>
        <p:spPr>
          <a:xfrm>
            <a:off x="455612" y="2286000"/>
            <a:ext cx="9751060" cy="4343400"/>
          </a:xfrm>
        </p:spPr>
        <p:txBody>
          <a:bodyPr/>
          <a:lstStyle/>
          <a:p>
            <a:r>
              <a:rPr lang="en-US" dirty="0"/>
              <a:t>Restaurant Backend Ordering:</a:t>
            </a:r>
          </a:p>
          <a:p>
            <a:pPr lvl="1"/>
            <a:r>
              <a:rPr lang="en-US" dirty="0"/>
              <a:t>Creating an order, up to delivery of that order (no issues).</a:t>
            </a:r>
          </a:p>
          <a:p>
            <a:pPr lvl="1"/>
            <a:r>
              <a:rPr lang="en-US" dirty="0"/>
              <a:t>Creating an order, up to delivery of that order (with issues).</a:t>
            </a:r>
          </a:p>
          <a:p>
            <a:pPr lvl="2"/>
            <a:r>
              <a:rPr lang="en-US" dirty="0"/>
              <a:t>Receiving too little/too much stock</a:t>
            </a:r>
          </a:p>
          <a:p>
            <a:pPr lvl="2"/>
            <a:r>
              <a:rPr lang="en-US" dirty="0"/>
              <a:t>Not placing the order on time</a:t>
            </a:r>
          </a:p>
          <a:p>
            <a:pPr lvl="2"/>
            <a:r>
              <a:rPr lang="en-US" dirty="0"/>
              <a:t>Issues contacting the supplier</a:t>
            </a:r>
          </a:p>
          <a:p>
            <a:pPr lvl="1"/>
            <a:endParaRPr lang="en-US" dirty="0"/>
          </a:p>
        </p:txBody>
      </p:sp>
      <p:sp>
        <p:nvSpPr>
          <p:cNvPr id="9" name="Right Brace 8"/>
          <p:cNvSpPr/>
          <p:nvPr/>
        </p:nvSpPr>
        <p:spPr>
          <a:xfrm>
            <a:off x="8685212" y="2730347"/>
            <a:ext cx="1066800" cy="2286000"/>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p:cNvSpPr txBox="1"/>
          <p:nvPr/>
        </p:nvSpPr>
        <p:spPr>
          <a:xfrm>
            <a:off x="9752012" y="3581400"/>
            <a:ext cx="2286000" cy="461665"/>
          </a:xfrm>
          <a:prstGeom prst="rect">
            <a:avLst/>
          </a:prstGeom>
          <a:noFill/>
        </p:spPr>
        <p:txBody>
          <a:bodyPr wrap="square" rtlCol="0">
            <a:spAutoFit/>
          </a:bodyPr>
          <a:lstStyle/>
          <a:p>
            <a:r>
              <a:rPr lang="en-US" dirty="0">
                <a:solidFill>
                  <a:schemeClr val="accent4"/>
                </a:solidFill>
              </a:rPr>
              <a:t>2 Primary Tasks</a:t>
            </a:r>
          </a:p>
        </p:txBody>
      </p:sp>
    </p:spTree>
    <p:extLst>
      <p:ext uri="{BB962C8B-B14F-4D97-AF65-F5344CB8AC3E}">
        <p14:creationId xmlns:p14="http://schemas.microsoft.com/office/powerpoint/2010/main" val="4169687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6978" y="152400"/>
            <a:ext cx="9751060" cy="1295400"/>
          </a:xfrm>
        </p:spPr>
        <p:txBody>
          <a:bodyPr/>
          <a:lstStyle/>
          <a:p>
            <a:r>
              <a:rPr lang="en-US" dirty="0"/>
              <a:t>Issues &amp; Solutions</a:t>
            </a:r>
          </a:p>
        </p:txBody>
      </p:sp>
      <p:graphicFrame>
        <p:nvGraphicFramePr>
          <p:cNvPr id="8" name="Content Placeholder 7"/>
          <p:cNvGraphicFramePr>
            <a:graphicFrameLocks noGrp="1"/>
          </p:cNvGraphicFramePr>
          <p:nvPr>
            <p:ph idx="1"/>
          </p:nvPr>
        </p:nvGraphicFramePr>
        <p:xfrm>
          <a:off x="1219200" y="1600200"/>
          <a:ext cx="9750426" cy="2743200"/>
        </p:xfrm>
        <a:graphic>
          <a:graphicData uri="http://schemas.openxmlformats.org/drawingml/2006/table">
            <a:tbl>
              <a:tblPr firstRow="1" bandRow="1">
                <a:tableStyleId>{00A15C55-8517-42AA-B614-E9B94910E393}</a:tableStyleId>
              </a:tblPr>
              <a:tblGrid>
                <a:gridCol w="4875213">
                  <a:extLst>
                    <a:ext uri="{9D8B030D-6E8A-4147-A177-3AD203B41FA5}">
                      <a16:colId xmlns:a16="http://schemas.microsoft.com/office/drawing/2014/main" val="491397027"/>
                    </a:ext>
                  </a:extLst>
                </a:gridCol>
                <a:gridCol w="4875213">
                  <a:extLst>
                    <a:ext uri="{9D8B030D-6E8A-4147-A177-3AD203B41FA5}">
                      <a16:colId xmlns:a16="http://schemas.microsoft.com/office/drawing/2014/main" val="2139729847"/>
                    </a:ext>
                  </a:extLst>
                </a:gridCol>
              </a:tblGrid>
              <a:tr h="370840">
                <a:tc>
                  <a:txBody>
                    <a:bodyPr/>
                    <a:lstStyle/>
                    <a:p>
                      <a:r>
                        <a:rPr lang="en-US" dirty="0"/>
                        <a:t>Issues</a:t>
                      </a:r>
                    </a:p>
                  </a:txBody>
                  <a:tcPr/>
                </a:tc>
                <a:tc>
                  <a:txBody>
                    <a:bodyPr/>
                    <a:lstStyle/>
                    <a:p>
                      <a:r>
                        <a:rPr lang="en-US" dirty="0"/>
                        <a:t>Solutions</a:t>
                      </a:r>
                    </a:p>
                  </a:txBody>
                  <a:tcPr/>
                </a:tc>
                <a:extLst>
                  <a:ext uri="{0D108BD9-81ED-4DB2-BD59-A6C34878D82A}">
                    <a16:rowId xmlns:a16="http://schemas.microsoft.com/office/drawing/2014/main" val="4225788121"/>
                  </a:ext>
                </a:extLst>
              </a:tr>
              <a:tr h="370840">
                <a:tc>
                  <a:txBody>
                    <a:bodyPr/>
                    <a:lstStyle/>
                    <a:p>
                      <a:r>
                        <a:rPr lang="en-US" dirty="0"/>
                        <a:t>Big image in</a:t>
                      </a:r>
                      <a:r>
                        <a:rPr lang="en-US" baseline="0" dirty="0"/>
                        <a:t> the login page</a:t>
                      </a:r>
                      <a:endParaRPr lang="en-US" dirty="0"/>
                    </a:p>
                  </a:txBody>
                  <a:tcPr/>
                </a:tc>
                <a:tc>
                  <a:txBody>
                    <a:bodyPr/>
                    <a:lstStyle/>
                    <a:p>
                      <a:r>
                        <a:rPr lang="en-US" dirty="0"/>
                        <a:t>Removed</a:t>
                      </a:r>
                    </a:p>
                  </a:txBody>
                  <a:tcPr/>
                </a:tc>
                <a:extLst>
                  <a:ext uri="{0D108BD9-81ED-4DB2-BD59-A6C34878D82A}">
                    <a16:rowId xmlns:a16="http://schemas.microsoft.com/office/drawing/2014/main" val="1369018421"/>
                  </a:ext>
                </a:extLst>
              </a:tr>
              <a:tr h="370840">
                <a:tc>
                  <a:txBody>
                    <a:bodyPr/>
                    <a:lstStyle/>
                    <a:p>
                      <a:r>
                        <a:rPr lang="en-US" dirty="0"/>
                        <a:t>No pricing information</a:t>
                      </a:r>
                    </a:p>
                  </a:txBody>
                  <a:tcPr/>
                </a:tc>
                <a:tc>
                  <a:txBody>
                    <a:bodyPr/>
                    <a:lstStyle/>
                    <a:p>
                      <a:r>
                        <a:rPr lang="en-US" dirty="0"/>
                        <a:t>Added</a:t>
                      </a:r>
                    </a:p>
                  </a:txBody>
                  <a:tcPr/>
                </a:tc>
                <a:extLst>
                  <a:ext uri="{0D108BD9-81ED-4DB2-BD59-A6C34878D82A}">
                    <a16:rowId xmlns:a16="http://schemas.microsoft.com/office/drawing/2014/main" val="379841195"/>
                  </a:ext>
                </a:extLst>
              </a:tr>
              <a:tr h="370840">
                <a:tc>
                  <a:txBody>
                    <a:bodyPr/>
                    <a:lstStyle/>
                    <a:p>
                      <a:r>
                        <a:rPr lang="en-US" dirty="0"/>
                        <a:t>The box</a:t>
                      </a:r>
                      <a:r>
                        <a:rPr lang="en-US" baseline="0" dirty="0"/>
                        <a:t> holding items is small</a:t>
                      </a:r>
                      <a:endParaRPr lang="en-US" dirty="0"/>
                    </a:p>
                  </a:txBody>
                  <a:tcPr/>
                </a:tc>
                <a:tc>
                  <a:txBody>
                    <a:bodyPr/>
                    <a:lstStyle/>
                    <a:p>
                      <a:r>
                        <a:rPr lang="en-US" dirty="0"/>
                        <a:t>Fixed</a:t>
                      </a:r>
                    </a:p>
                  </a:txBody>
                  <a:tcPr/>
                </a:tc>
                <a:extLst>
                  <a:ext uri="{0D108BD9-81ED-4DB2-BD59-A6C34878D82A}">
                    <a16:rowId xmlns:a16="http://schemas.microsoft.com/office/drawing/2014/main" val="2220372000"/>
                  </a:ext>
                </a:extLst>
              </a:tr>
              <a:tr h="370840">
                <a:tc>
                  <a:txBody>
                    <a:bodyPr/>
                    <a:lstStyle/>
                    <a:p>
                      <a:r>
                        <a:rPr lang="en-US" dirty="0"/>
                        <a:t>Unhide</a:t>
                      </a:r>
                      <a:r>
                        <a:rPr lang="en-US" baseline="0" dirty="0"/>
                        <a:t> password </a:t>
                      </a:r>
                      <a:endParaRPr lang="en-US" dirty="0"/>
                    </a:p>
                  </a:txBody>
                  <a:tcPr/>
                </a:tc>
                <a:tc>
                  <a:txBody>
                    <a:bodyPr/>
                    <a:lstStyle/>
                    <a:p>
                      <a:r>
                        <a:rPr lang="en-US" dirty="0"/>
                        <a:t>Fixed</a:t>
                      </a:r>
                    </a:p>
                  </a:txBody>
                  <a:tcPr/>
                </a:tc>
                <a:extLst>
                  <a:ext uri="{0D108BD9-81ED-4DB2-BD59-A6C34878D82A}">
                    <a16:rowId xmlns:a16="http://schemas.microsoft.com/office/drawing/2014/main" val="2754627467"/>
                  </a:ext>
                </a:extLst>
              </a:tr>
              <a:tr h="370840">
                <a:tc>
                  <a:txBody>
                    <a:bodyPr/>
                    <a:lstStyle/>
                    <a:p>
                      <a:r>
                        <a:rPr lang="en-US" dirty="0"/>
                        <a:t>Functions working incorrectly</a:t>
                      </a:r>
                    </a:p>
                  </a:txBody>
                  <a:tcPr/>
                </a:tc>
                <a:tc>
                  <a:txBody>
                    <a:bodyPr/>
                    <a:lstStyle/>
                    <a:p>
                      <a:r>
                        <a:rPr lang="en-US" dirty="0"/>
                        <a:t>Fixed</a:t>
                      </a:r>
                    </a:p>
                  </a:txBody>
                  <a:tcPr/>
                </a:tc>
                <a:extLst>
                  <a:ext uri="{0D108BD9-81ED-4DB2-BD59-A6C34878D82A}">
                    <a16:rowId xmlns:a16="http://schemas.microsoft.com/office/drawing/2014/main" val="4138647148"/>
                  </a:ext>
                </a:extLst>
              </a:tr>
            </a:tbl>
          </a:graphicData>
        </a:graphic>
      </p:graphicFrame>
    </p:spTree>
    <p:extLst>
      <p:ext uri="{BB962C8B-B14F-4D97-AF65-F5344CB8AC3E}">
        <p14:creationId xmlns:p14="http://schemas.microsoft.com/office/powerpoint/2010/main" val="508872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93812" y="845820"/>
            <a:ext cx="4062846" cy="5257800"/>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04012" y="845820"/>
            <a:ext cx="4003964" cy="5181600"/>
          </a:xfrm>
          <a:prstGeom prst="rect">
            <a:avLst/>
          </a:prstGeom>
        </p:spPr>
      </p:pic>
    </p:spTree>
    <p:extLst>
      <p:ext uri="{BB962C8B-B14F-4D97-AF65-F5344CB8AC3E}">
        <p14:creationId xmlns:p14="http://schemas.microsoft.com/office/powerpoint/2010/main" val="4076937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4012" y="457200"/>
            <a:ext cx="4249882" cy="5499847"/>
          </a:xfrm>
          <a:prstGeom prst="rect">
            <a:avLst/>
          </a:prstGeom>
        </p:spPr>
      </p:pic>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93812" y="457200"/>
            <a:ext cx="4343400" cy="5620871"/>
          </a:xfrm>
          <a:prstGeom prst="rect">
            <a:avLst/>
          </a:prstGeom>
        </p:spPr>
      </p:pic>
    </p:spTree>
    <p:extLst>
      <p:ext uri="{BB962C8B-B14F-4D97-AF65-F5344CB8AC3E}">
        <p14:creationId xmlns:p14="http://schemas.microsoft.com/office/powerpoint/2010/main" val="3310080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4012" y="914400"/>
            <a:ext cx="3868882" cy="5006788"/>
          </a:xfrm>
          <a:prstGeom prst="rect">
            <a:avLst/>
          </a:prstGeom>
        </p:spPr>
      </p:pic>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70012" y="914399"/>
            <a:ext cx="3886200" cy="5029199"/>
          </a:xfrm>
          <a:prstGeom prst="rect">
            <a:avLst/>
          </a:prstGeom>
        </p:spPr>
      </p:pic>
    </p:spTree>
    <p:extLst>
      <p:ext uri="{BB962C8B-B14F-4D97-AF65-F5344CB8AC3E}">
        <p14:creationId xmlns:p14="http://schemas.microsoft.com/office/powerpoint/2010/main" val="4220451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03412" y="838200"/>
            <a:ext cx="4121727" cy="5334000"/>
          </a:xfrm>
          <a:prstGeom prst="rect">
            <a:avLst/>
          </a:prstGeom>
        </p:spPr>
      </p:pic>
    </p:spTree>
    <p:extLst>
      <p:ext uri="{BB962C8B-B14F-4D97-AF65-F5344CB8AC3E}">
        <p14:creationId xmlns:p14="http://schemas.microsoft.com/office/powerpoint/2010/main" val="2747873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ooking 16x9">
  <a:themeElements>
    <a:clrScheme name="Cooking_16x9">
      <a:dk1>
        <a:srgbClr val="000000"/>
      </a:dk1>
      <a:lt1>
        <a:sysClr val="window" lastClr="FFFFFF"/>
      </a:lt1>
      <a:dk2>
        <a:srgbClr val="7F7F7F"/>
      </a:dk2>
      <a:lt2>
        <a:srgbClr val="E6E6E6"/>
      </a:lt2>
      <a:accent1>
        <a:srgbClr val="89C01C"/>
      </a:accent1>
      <a:accent2>
        <a:srgbClr val="FCB22C"/>
      </a:accent2>
      <a:accent3>
        <a:srgbClr val="FE750E"/>
      </a:accent3>
      <a:accent4>
        <a:srgbClr val="F23610"/>
      </a:accent4>
      <a:accent5>
        <a:srgbClr val="7C283A"/>
      </a:accent5>
      <a:accent6>
        <a:srgbClr val="3E7520"/>
      </a:accent6>
      <a:hlink>
        <a:srgbClr val="89C01C"/>
      </a:hlink>
      <a:folHlink>
        <a:srgbClr val="A6A6A6"/>
      </a:folHlink>
    </a:clrScheme>
    <a:fontScheme name="Constantia">
      <a:maj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gradFill rotWithShape="1">
          <a:gsLst>
            <a:gs pos="0">
              <a:schemeClr val="phClr">
                <a:tint val="50000"/>
                <a:satMod val="180000"/>
              </a:schemeClr>
            </a:gs>
            <a:gs pos="100000">
              <a:schemeClr val="phClr">
                <a:shade val="45000"/>
                <a:satMod val="120000"/>
              </a:schemeClr>
            </a:gs>
          </a:gsLst>
          <a:path path="circle">
            <a:fillToRect l="180000" t="50000" b="50000"/>
          </a:path>
        </a:gradFill>
      </a:bgFillStyleLst>
    </a:fmtScheme>
  </a:themeElements>
  <a:objectDefaults/>
  <a:extraClrSchemeLst/>
  <a:extLst>
    <a:ext uri="{05A4C25C-085E-4340-85A3-A5531E510DB2}">
      <thm15:themeFamily xmlns:thm15="http://schemas.microsoft.com/office/thememl/2012/main" name="Fresh food presentation (widescreen).potx" id="{63DD3034-9CB5-4B6F-BCA0-530A5E267AB2}" vid="{9783A5E3-1DF2-4F3C-8902-0C2EB8A188D6}"/>
    </a:ext>
  </a:extLst>
</a:theme>
</file>

<file path=ppt/theme/theme2.xml><?xml version="1.0" encoding="utf-8"?>
<a:theme xmlns:a="http://schemas.openxmlformats.org/drawingml/2006/main" name="Office Theme">
  <a:themeElements>
    <a:clrScheme name="Cooking_16x9">
      <a:dk1>
        <a:srgbClr val="000000"/>
      </a:dk1>
      <a:lt1>
        <a:sysClr val="window" lastClr="FFFFFF"/>
      </a:lt1>
      <a:dk2>
        <a:srgbClr val="7F7F7F"/>
      </a:dk2>
      <a:lt2>
        <a:srgbClr val="E6E6E6"/>
      </a:lt2>
      <a:accent1>
        <a:srgbClr val="89C01C"/>
      </a:accent1>
      <a:accent2>
        <a:srgbClr val="FCB22C"/>
      </a:accent2>
      <a:accent3>
        <a:srgbClr val="FE750E"/>
      </a:accent3>
      <a:accent4>
        <a:srgbClr val="F23610"/>
      </a:accent4>
      <a:accent5>
        <a:srgbClr val="7C283A"/>
      </a:accent5>
      <a:accent6>
        <a:srgbClr val="3E7520"/>
      </a:accent6>
      <a:hlink>
        <a:srgbClr val="89C01C"/>
      </a:hlink>
      <a:folHlink>
        <a:srgbClr val="A6A6A6"/>
      </a:folHlink>
    </a:clrScheme>
    <a:fontScheme name="Constantia">
      <a:maj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gradFill rotWithShape="1">
          <a:gsLst>
            <a:gs pos="0">
              <a:schemeClr val="phClr">
                <a:tint val="50000"/>
                <a:satMod val="180000"/>
              </a:schemeClr>
            </a:gs>
            <a:gs pos="100000">
              <a:schemeClr val="phClr">
                <a:shade val="45000"/>
                <a:satMod val="120000"/>
              </a:schemeClr>
            </a:gs>
          </a:gsLst>
          <a:path path="circle">
            <a:fillToRect l="180000" t="50000" b="50000"/>
          </a:path>
        </a:gradFill>
      </a:bgFillStyleLst>
    </a:fmtScheme>
  </a:themeElements>
  <a:objectDefaults/>
  <a:extraClrSchemeLst/>
</a:theme>
</file>

<file path=ppt/theme/theme3.xml><?xml version="1.0" encoding="utf-8"?>
<a:theme xmlns:a="http://schemas.openxmlformats.org/drawingml/2006/main" name="Office Theme">
  <a:themeElements>
    <a:clrScheme name="Cooking_16x9">
      <a:dk1>
        <a:srgbClr val="000000"/>
      </a:dk1>
      <a:lt1>
        <a:sysClr val="window" lastClr="FFFFFF"/>
      </a:lt1>
      <a:dk2>
        <a:srgbClr val="7F7F7F"/>
      </a:dk2>
      <a:lt2>
        <a:srgbClr val="E6E6E6"/>
      </a:lt2>
      <a:accent1>
        <a:srgbClr val="89C01C"/>
      </a:accent1>
      <a:accent2>
        <a:srgbClr val="FCB22C"/>
      </a:accent2>
      <a:accent3>
        <a:srgbClr val="FE750E"/>
      </a:accent3>
      <a:accent4>
        <a:srgbClr val="F23610"/>
      </a:accent4>
      <a:accent5>
        <a:srgbClr val="7C283A"/>
      </a:accent5>
      <a:accent6>
        <a:srgbClr val="3E7520"/>
      </a:accent6>
      <a:hlink>
        <a:srgbClr val="89C01C"/>
      </a:hlink>
      <a:folHlink>
        <a:srgbClr val="A6A6A6"/>
      </a:folHlink>
    </a:clrScheme>
    <a:fontScheme name="Constantia">
      <a:maj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gradFill rotWithShape="1">
          <a:gsLst>
            <a:gs pos="0">
              <a:schemeClr val="phClr">
                <a:tint val="50000"/>
                <a:satMod val="180000"/>
              </a:schemeClr>
            </a:gs>
            <a:gs pos="100000">
              <a:schemeClr val="phClr">
                <a:shade val="45000"/>
                <a:satMod val="120000"/>
              </a:schemeClr>
            </a:gs>
          </a:gsLst>
          <a:path path="circle">
            <a:fillToRect l="180000" t="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E700CCB-20BA-4760-AB9F-AC3B63ED32E0}">
  <ds:schemaRefs>
    <ds:schemaRef ds:uri="http://schemas.microsoft.com/office/2006/metadata/properties"/>
    <ds:schemaRef ds:uri="http://purl.org/dc/terms/"/>
    <ds:schemaRef ds:uri="http://schemas.microsoft.com/office/2006/documentManagement/types"/>
    <ds:schemaRef ds:uri="http://schemas.openxmlformats.org/package/2006/metadata/core-properties"/>
    <ds:schemaRef ds:uri="http://schemas.microsoft.com/office/infopath/2007/PartnerControls"/>
    <ds:schemaRef ds:uri="http://purl.org/dc/elements/1.1/"/>
    <ds:schemaRef ds:uri="40262f94-9f35-4ac3-9a90-690165a166b7"/>
    <ds:schemaRef ds:uri="a4f35948-e619-41b3-aa29-22878b09cfd2"/>
    <ds:schemaRef ds:uri="http://www.w3.org/XML/1998/namespace"/>
    <ds:schemaRef ds:uri="http://purl.org/dc/dcmitype/"/>
  </ds:schemaRefs>
</ds:datastoreItem>
</file>

<file path=customXml/itemProps2.xml><?xml version="1.0" encoding="utf-8"?>
<ds:datastoreItem xmlns:ds="http://schemas.openxmlformats.org/officeDocument/2006/customXml" ds:itemID="{FB14945D-DABB-422F-9B28-D299995C922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08942AA-0721-4324-BC2C-A3CB43F24E7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Fresh food presentation (widescreen)</Template>
  <TotalTime>142</TotalTime>
  <Words>1602</Words>
  <Application>Microsoft Office PowerPoint</Application>
  <PresentationFormat>Custom</PresentationFormat>
  <Paragraphs>139</Paragraphs>
  <Slides>20</Slides>
  <Notes>17</Notes>
  <HiddenSlides>1</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Constantia</vt:lpstr>
      <vt:lpstr>Cooking 16x9</vt:lpstr>
      <vt:lpstr>Restaurant Ordering System</vt:lpstr>
      <vt:lpstr>What is the system, and how does it do it?</vt:lpstr>
      <vt:lpstr>What is the system, and how does it do it?</vt:lpstr>
      <vt:lpstr>Problem: It is difficult to keep track of the many processes and tasks involved in ordering for a restaurant. </vt:lpstr>
      <vt:lpstr>Issues &amp; Solutions</vt:lpstr>
      <vt:lpstr>PowerPoint Presentation</vt:lpstr>
      <vt:lpstr>PowerPoint Presentation</vt:lpstr>
      <vt:lpstr>PowerPoint Presentation</vt:lpstr>
      <vt:lpstr>PowerPoint Presentation</vt:lpstr>
      <vt:lpstr>Key Interview Points</vt:lpstr>
      <vt:lpstr>Design Choices PT1</vt:lpstr>
      <vt:lpstr>Design Choices PT2</vt:lpstr>
      <vt:lpstr>Prototype Version 1 vs. Prototype Version 2</vt:lpstr>
      <vt:lpstr>Prototype Version 1 vs. Prototype Version 2</vt:lpstr>
      <vt:lpstr>Prototype Version 1 vs. Prototype Version 2</vt:lpstr>
      <vt:lpstr>Prototype Version 1 vs. Prototype Version 2</vt:lpstr>
      <vt:lpstr>Prototype Version 1 vs. Prototype Version 2</vt:lpstr>
      <vt:lpstr>Future Considerations</vt:lpstr>
      <vt:lpstr>Thank you for your time</vt:lpstr>
      <vt:lpstr>PowerPoint Presentation</vt:lpstr>
    </vt:vector>
  </TitlesOfParts>
  <Company>SAIT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Calder Trombley</dc:creator>
  <cp:lastModifiedBy>Calder Trombley</cp:lastModifiedBy>
  <cp:revision>20</cp:revision>
  <dcterms:created xsi:type="dcterms:W3CDTF">2019-04-09T17:14:52Z</dcterms:created>
  <dcterms:modified xsi:type="dcterms:W3CDTF">2019-04-11T00:23:05Z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